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370" r:id="rId3"/>
    <p:sldId id="302" r:id="rId4"/>
    <p:sldId id="309" r:id="rId5"/>
    <p:sldId id="310" r:id="rId6"/>
    <p:sldId id="303" r:id="rId7"/>
    <p:sldId id="371" r:id="rId8"/>
    <p:sldId id="304" r:id="rId9"/>
    <p:sldId id="383" r:id="rId10"/>
    <p:sldId id="384" r:id="rId11"/>
    <p:sldId id="317" r:id="rId12"/>
    <p:sldId id="320" r:id="rId13"/>
    <p:sldId id="354" r:id="rId14"/>
    <p:sldId id="356" r:id="rId15"/>
    <p:sldId id="375" r:id="rId16"/>
    <p:sldId id="376" r:id="rId17"/>
    <p:sldId id="377" r:id="rId18"/>
    <p:sldId id="374" r:id="rId19"/>
    <p:sldId id="326" r:id="rId20"/>
    <p:sldId id="312" r:id="rId21"/>
    <p:sldId id="335" r:id="rId22"/>
    <p:sldId id="332" r:id="rId23"/>
    <p:sldId id="338" r:id="rId24"/>
    <p:sldId id="330" r:id="rId25"/>
    <p:sldId id="402" r:id="rId26"/>
    <p:sldId id="380" r:id="rId27"/>
    <p:sldId id="334" r:id="rId28"/>
    <p:sldId id="314" r:id="rId29"/>
    <p:sldId id="331" r:id="rId30"/>
    <p:sldId id="352" r:id="rId31"/>
    <p:sldId id="366" r:id="rId32"/>
    <p:sldId id="368" r:id="rId33"/>
    <p:sldId id="367" r:id="rId34"/>
    <p:sldId id="339" r:id="rId35"/>
  </p:sldIdLst>
  <p:sldSz cx="12192000" cy="6858000"/>
  <p:notesSz cx="9601200" cy="7315200"/>
  <p:defaultTextStyle>
    <a:defPPr>
      <a:defRPr lang="en-US"/>
    </a:defPPr>
    <a:lvl1pPr marL="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2A3B788-8749-4D44-91BC-26C6CE691278}">
          <p14:sldIdLst>
            <p14:sldId id="256"/>
          </p14:sldIdLst>
        </p14:section>
        <p14:section name="Motivation" id="{CC02BB71-A3E1-4F26-BB16-3E5877B9AAE9}">
          <p14:sldIdLst>
            <p14:sldId id="370"/>
            <p14:sldId id="302"/>
            <p14:sldId id="309"/>
            <p14:sldId id="310"/>
            <p14:sldId id="303"/>
            <p14:sldId id="371"/>
          </p14:sldIdLst>
        </p14:section>
        <p14:section name="Introduction" id="{59FD3E27-6054-4008-86B1-2CEC9B1007A2}">
          <p14:sldIdLst>
            <p14:sldId id="304"/>
            <p14:sldId id="383"/>
            <p14:sldId id="384"/>
            <p14:sldId id="317"/>
          </p14:sldIdLst>
        </p14:section>
        <p14:section name="Operation" id="{1F1027C9-8070-4DA3-BC6C-5A852036E58B}">
          <p14:sldIdLst>
            <p14:sldId id="320"/>
            <p14:sldId id="354"/>
            <p14:sldId id="356"/>
            <p14:sldId id="375"/>
            <p14:sldId id="376"/>
            <p14:sldId id="377"/>
            <p14:sldId id="374"/>
            <p14:sldId id="326"/>
            <p14:sldId id="312"/>
            <p14:sldId id="335"/>
            <p14:sldId id="332"/>
          </p14:sldIdLst>
        </p14:section>
        <p14:section name="Results" id="{62099375-5BB2-4D8C-802E-925F23203BEB}">
          <p14:sldIdLst>
            <p14:sldId id="338"/>
            <p14:sldId id="330"/>
            <p14:sldId id="402"/>
            <p14:sldId id="380"/>
            <p14:sldId id="334"/>
            <p14:sldId id="314"/>
            <p14:sldId id="331"/>
          </p14:sldIdLst>
        </p14:section>
        <p14:section name="Conclusion" id="{B7C72D9F-F77E-4EA6-830F-F6A5716B560D}">
          <p14:sldIdLst>
            <p14:sldId id="352"/>
            <p14:sldId id="366"/>
            <p14:sldId id="368"/>
            <p14:sldId id="367"/>
            <p14:sldId id="339"/>
          </p14:sldIdLst>
        </p14:section>
        <p14:section name="BACKUP" id="{AA7B019F-01CC-4FB9-B1FB-7B9C1BF810BC}">
          <p14:sldIdLst/>
        </p14:section>
        <p14:section name="DISCARDED" id="{64CC25A2-9BFC-45B6-BFA5-61168FE80B2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AAF034-CD48-31DB-7035-CE2D72490CB7}" name="Phyllis Mahoney" initials="PM" userId="S::phyllism@widerkehr.com::ed6532a3-7dc0-4231-85ad-87d47bffc88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252E8"/>
    <a:srgbClr val="D96417"/>
    <a:srgbClr val="978229"/>
    <a:srgbClr val="4E5828"/>
    <a:srgbClr val="3E4837"/>
    <a:srgbClr val="776620"/>
    <a:srgbClr val="FFF6D5"/>
    <a:srgbClr val="0070C0"/>
    <a:srgbClr val="441494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6" autoAdjust="0"/>
    <p:restoredTop sz="52204" autoAdjust="0"/>
  </p:normalViewPr>
  <p:slideViewPr>
    <p:cSldViewPr>
      <p:cViewPr varScale="1">
        <p:scale>
          <a:sx n="59" d="100"/>
          <a:sy n="59" d="100"/>
        </p:scale>
        <p:origin x="2574" y="7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2628"/>
    </p:cViewPr>
  </p:sorterViewPr>
  <p:notesViewPr>
    <p:cSldViewPr>
      <p:cViewPr varScale="1">
        <p:scale>
          <a:sx n="65" d="100"/>
          <a:sy n="65" d="100"/>
        </p:scale>
        <p:origin x="201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6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A71FFC8F-B51C-4041-A3D0-8D7CA0010C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838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5CC3388C-1E41-4B39-929E-F79CE9B167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438775" y="0"/>
            <a:ext cx="4160838" cy="366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EA79-5732-4BBE-B8E3-3C16E8F1EB9D}" type="datetimeFigureOut">
              <a:rPr kumimoji="1" lang="ja-JP" altLang="en-US" smtClean="0"/>
              <a:t>2022/10/27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A344800-BCBF-4102-87E2-EFF5D4E905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948488"/>
            <a:ext cx="4160838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EDE70A-7E13-449B-806F-92EB5B42FA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438775" y="6948488"/>
            <a:ext cx="4160838" cy="366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D34869-B8B2-47A6-AD80-D82ED22DCD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9733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108125A-CF0B-4788-AF7E-FCD27F359AF3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2200" y="549275"/>
            <a:ext cx="4876800" cy="2743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474720"/>
            <a:ext cx="7680960" cy="32918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57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EC7383D-9EC9-43CE-A029-CE980AF629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4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2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3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4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7" algn="l" defTabSz="9143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62200" y="549275"/>
            <a:ext cx="4876800" cy="27432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Hi everyone,</a:t>
            </a:r>
          </a:p>
          <a:p>
            <a:r>
              <a:rPr lang="en-CA" dirty="0" smtClean="0"/>
              <a:t>Thank</a:t>
            </a:r>
            <a:r>
              <a:rPr lang="en-CA" baseline="0" dirty="0" smtClean="0"/>
              <a:t> you for tuning into this talk. </a:t>
            </a:r>
          </a:p>
          <a:p>
            <a:endParaRPr lang="en-CA" baseline="0" dirty="0" smtClean="0"/>
          </a:p>
          <a:p>
            <a:r>
              <a:rPr lang="en-CA" baseline="0" dirty="0" smtClean="0"/>
              <a:t>Today I present our work on</a:t>
            </a:r>
          </a:p>
          <a:p>
            <a:r>
              <a:rPr lang="en-CA" baseline="0" dirty="0" smtClean="0"/>
              <a:t>the adaptive coded-exposure-pixel cameras </a:t>
            </a:r>
          </a:p>
          <a:p>
            <a:r>
              <a:rPr lang="en-CA" baseline="0" dirty="0" smtClean="0"/>
              <a:t>for single-shot computational imaging.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CA" dirty="0" smtClean="0"/>
              <a:t>As</a:t>
            </a:r>
            <a:r>
              <a:rPr lang="en-CA" baseline="0" dirty="0" smtClean="0"/>
              <a:t> conventional image-capturing hardware is hitting the physical limits, </a:t>
            </a:r>
          </a:p>
          <a:p>
            <a:r>
              <a:rPr lang="en-CA" baseline="0" dirty="0" smtClean="0"/>
              <a:t>the computational imaging discipline </a:t>
            </a:r>
          </a:p>
          <a:p>
            <a:r>
              <a:rPr lang="en-CA" baseline="0" dirty="0" smtClean="0"/>
              <a:t>is developing techniques to squeeze more and more information from the scene </a:t>
            </a:r>
          </a:p>
          <a:p>
            <a:r>
              <a:rPr lang="en-CA" baseline="0" dirty="0" smtClean="0"/>
              <a:t>by clever hardware and software design.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78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other hand, t</a:t>
            </a:r>
            <a:r>
              <a:rPr lang="en-US" dirty="0" smtClean="0"/>
              <a:t>he integrated CMOS solutions are</a:t>
            </a:r>
            <a:r>
              <a:rPr lang="en-US" baseline="0" dirty="0" smtClean="0"/>
              <a:t> compact, inexpensive and offer per-pixel control which can easily scale with sensor resolution.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Some work has been done on per-pixel coded exposure on CMOS using single-tap and dual-tap pixel architecture.</a:t>
            </a: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Unlike dual-tap pixels, single-tap implementations still face the problem of losing the photo-generated charge when pixel is masked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existing dual-tap pixel architectures contain either large control circuits or digital code memory with in-pixel </a:t>
            </a:r>
            <a:r>
              <a:rPr lang="en-US" baseline="0" dirty="0" err="1" smtClean="0"/>
              <a:t>PMOS</a:t>
            </a: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which results in larger pixel </a:t>
            </a:r>
            <a:r>
              <a:rPr lang="en-US" baseline="0" smtClean="0"/>
              <a:t>and cause </a:t>
            </a:r>
            <a:r>
              <a:rPr lang="en-US" baseline="0" dirty="0" smtClean="0"/>
              <a:t>lower subframe rate</a:t>
            </a:r>
            <a:endParaRPr lang="en-CA" baseline="0" dirty="0" smtClean="0"/>
          </a:p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554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This work</a:t>
            </a:r>
            <a:r>
              <a:rPr lang="en-CA" baseline="0" dirty="0" smtClean="0"/>
              <a:t> highlights 3 main contributions</a:t>
            </a:r>
          </a:p>
          <a:p>
            <a:endParaRPr lang="en-CA" dirty="0" smtClean="0"/>
          </a:p>
          <a:p>
            <a:r>
              <a:rPr lang="en-CA" dirty="0" smtClean="0"/>
              <a:t>First</a:t>
            </a:r>
            <a:r>
              <a:rPr lang="en-CA" baseline="0" dirty="0" smtClean="0"/>
              <a:t>, t</a:t>
            </a:r>
            <a:r>
              <a:rPr lang="en-CA" dirty="0" smtClean="0"/>
              <a:t>he proposed</a:t>
            </a:r>
            <a:r>
              <a:rPr lang="en-CA" baseline="0" dirty="0" smtClean="0"/>
              <a:t> Dual-tap coded-exposure </a:t>
            </a:r>
            <a:r>
              <a:rPr lang="en-CA" baseline="0" dirty="0" err="1" smtClean="0"/>
              <a:t>DMP</a:t>
            </a:r>
            <a:r>
              <a:rPr lang="en-CA" baseline="0" dirty="0" smtClean="0"/>
              <a:t> allows us to do fast per-pixel control</a:t>
            </a:r>
          </a:p>
          <a:p>
            <a:r>
              <a:rPr lang="en-CA" baseline="0" dirty="0" smtClean="0"/>
              <a:t>achieves small pixel size</a:t>
            </a:r>
          </a:p>
          <a:p>
            <a:r>
              <a:rPr lang="en-CA" baseline="0" dirty="0" smtClean="0"/>
              <a:t>And it carries forward all the benefits of CMOS based solutions, &lt;CLICK&gt;, mentioned earlier.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 sensor also features two readout modes using ADC1 and ADC2.</a:t>
            </a:r>
          </a:p>
          <a:p>
            <a:r>
              <a:rPr lang="en-US" baseline="0" dirty="0" smtClean="0"/>
              <a:t>ADC1 is a conventional high-accuracy ADC that converts each pixel-TAP voltage to a digital number at end of every frame.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ADC2 is a fast subframe-rate 1-bit comparator that compares tap voltage with an external reference voltage during every subframe.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Lastly, in this work we also show digital </a:t>
            </a:r>
            <a:r>
              <a:rPr lang="en-US" baseline="0" dirty="0" err="1" smtClean="0"/>
              <a:t>ASIC</a:t>
            </a:r>
            <a:r>
              <a:rPr lang="en-US" baseline="0" dirty="0" smtClean="0"/>
              <a:t> which consists of three main digital-processing blocks for exposure-code generation.</a:t>
            </a:r>
          </a:p>
          <a:p>
            <a:r>
              <a:rPr lang="en-US" baseline="0" dirty="0" smtClean="0"/>
              <a:t>The on-chip code generation enables power-efficient and fast adaptive coding.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47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r>
              <a:rPr lang="en-US" baseline="0" dirty="0" smtClean="0"/>
              <a:t> we will look into how each of these components operate in the sensor</a:t>
            </a:r>
          </a:p>
          <a:p>
            <a:r>
              <a:rPr lang="en-US" baseline="0" dirty="0" smtClean="0"/>
              <a:t>Starting with Dual-tap data-memory pixel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322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 conventional data memory pixel also </a:t>
            </a:r>
            <a:r>
              <a:rPr lang="en-US" baseline="0" dirty="0" smtClean="0"/>
              <a:t>known as charge-domain or global-shutter pixel.</a:t>
            </a:r>
          </a:p>
          <a:p>
            <a:r>
              <a:rPr lang="en-US" baseline="0" dirty="0" smtClean="0"/>
              <a:t>It consists of </a:t>
            </a:r>
          </a:p>
          <a:p>
            <a:r>
              <a:rPr lang="en-US" baseline="0" dirty="0" smtClean="0"/>
              <a:t>   photo-diode, </a:t>
            </a:r>
          </a:p>
          <a:p>
            <a:r>
              <a:rPr lang="en-US" baseline="0" dirty="0" smtClean="0"/>
              <a:t>   storage-diode which we call data memory and .</a:t>
            </a:r>
          </a:p>
          <a:p>
            <a:r>
              <a:rPr lang="en-US" baseline="0" dirty="0" smtClean="0"/>
              <a:t>    charge collection site denoted by TAP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timing diagram on the bottom shows,</a:t>
            </a:r>
          </a:p>
          <a:p>
            <a:r>
              <a:rPr lang="en-US" baseline="0" dirty="0" smtClean="0"/>
              <a:t>That a frame is divide into RST, EXPOSURE and READOUT phase for ADC operation.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graph on the right shows number of electrons at different nodes in the pixel during a frame-time.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During exposure &lt;CLICK&gt; </a:t>
            </a:r>
            <a:r>
              <a:rPr lang="en-US" dirty="0" smtClean="0"/>
              <a:t>Photo-generated</a:t>
            </a:r>
            <a:r>
              <a:rPr lang="en-US" baseline="0" dirty="0" smtClean="0"/>
              <a:t> charge is accumulated in the photo-diode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the end exposure &lt;CLICK&gt; this charge is transferred from photo-diode to storage diode or what we call data-memory.</a:t>
            </a:r>
          </a:p>
          <a:p>
            <a:r>
              <a:rPr lang="en-US" baseline="0" dirty="0" smtClean="0"/>
              <a:t>//The global signal assertion allows us to perform global shutter operation across the sensor array.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charge is buffered in data-memory node until it is transferred to floating diffusion or TAP1 &lt;CLICK&gt; row-by-row </a:t>
            </a:r>
          </a:p>
          <a:p>
            <a:r>
              <a:rPr lang="en-US" baseline="0" dirty="0" smtClean="0"/>
              <a:t>for readout using conventional ADC.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777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schematic</a:t>
            </a:r>
            <a:r>
              <a:rPr lang="en-US" baseline="0" dirty="0" smtClean="0"/>
              <a:t> of dual-tap data-memory coded-exposure pixel.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&lt;CLICK&gt;</a:t>
            </a:r>
          </a:p>
          <a:p>
            <a:r>
              <a:rPr lang="en-US" dirty="0" smtClean="0"/>
              <a:t>By mirroring the part of the conventional pixel</a:t>
            </a:r>
            <a:r>
              <a:rPr lang="en-US" baseline="0" dirty="0" smtClean="0"/>
              <a:t> </a:t>
            </a:r>
          </a:p>
          <a:p>
            <a:r>
              <a:rPr lang="en-US" dirty="0" smtClean="0"/>
              <a:t>we add a second tap</a:t>
            </a:r>
            <a:r>
              <a:rPr lang="en-US" baseline="0" dirty="0" smtClean="0"/>
              <a:t> to realize dual tap data-memory pixel.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pixel now has two charge collection sites TAP1 and TAP2 and controlled by transfer gate TG1 and TG2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These transfer gates are connected to a pair of simple </a:t>
            </a:r>
            <a:r>
              <a:rPr lang="en-US" baseline="0" dirty="0" err="1" smtClean="0"/>
              <a:t>nmos</a:t>
            </a:r>
            <a:r>
              <a:rPr lang="en-US" baseline="0" dirty="0" smtClean="0"/>
              <a:t>-only 2:1 multiplexers which allows us to do per-pixel coded-exposure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//Row-wise </a:t>
            </a:r>
            <a:r>
              <a:rPr lang="en-US" baseline="0" dirty="0" err="1" smtClean="0"/>
              <a:t>ROW_LOAD</a:t>
            </a:r>
            <a:r>
              <a:rPr lang="en-US" baseline="0" dirty="0" smtClean="0"/>
              <a:t> signal and column-wise CODE signal allow to upload to</a:t>
            </a:r>
          </a:p>
          <a:p>
            <a:endParaRPr lang="en-US" baseline="0" dirty="0" smtClean="0"/>
          </a:p>
          <a:p>
            <a:r>
              <a:rPr lang="en-US" baseline="0" dirty="0" smtClean="0"/>
              <a:t>//in combination with row-wise LOAD signal allows per-pixel</a:t>
            </a:r>
          </a:p>
          <a:p>
            <a:endParaRPr lang="en-US" dirty="0" smtClean="0"/>
          </a:p>
          <a:p>
            <a:r>
              <a:rPr lang="en-US" dirty="0" smtClean="0"/>
              <a:t>//The transfer gates,</a:t>
            </a:r>
            <a:r>
              <a:rPr lang="en-US" baseline="0" dirty="0" smtClean="0"/>
              <a:t> TG1 and TG2, are controlled through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0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we will have a look at the pixel operation.</a:t>
            </a:r>
          </a:p>
          <a:p>
            <a:r>
              <a:rPr lang="en-US" dirty="0" smtClean="0"/>
              <a:t>As mentioned</a:t>
            </a:r>
            <a:r>
              <a:rPr lang="en-US" baseline="0" dirty="0" smtClean="0"/>
              <a:t> earlier, 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In coded-exposure cameras, the frame time is divided into multiple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Each subframe has two parts, exposure and coding, performed in pipeline fashion.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Compared to conventional pixel, the TAP transfer gates&lt;CLICK&gt; are now controlled by combination of CODE and </a:t>
            </a:r>
            <a:r>
              <a:rPr lang="en-US" baseline="0" dirty="0" err="1" smtClean="0"/>
              <a:t>ROW_LOAD</a:t>
            </a:r>
            <a:r>
              <a:rPr lang="en-US" baseline="0" dirty="0" smtClean="0"/>
              <a:t> signal for charge sorting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Here on the right hand side, the graph shows the total photo generated charge during an exposure.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&lt;CLICK&gt;We divide the exposure time into N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&lt;CLICK&gt;Next we will look at how the charge is transferred from </a:t>
            </a:r>
            <a:r>
              <a:rPr lang="en-US" baseline="0" dirty="0" err="1" smtClean="0"/>
              <a:t>PhotoDiode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StorageDiode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TAPs</a:t>
            </a:r>
            <a:r>
              <a:rPr lang="en-US" baseline="0" dirty="0" smtClean="0"/>
              <a:t> based on exposure codes.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055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en-US" baseline="0" dirty="0" smtClean="0"/>
              <a:t> a given subframe exposure &lt;click&gt;, </a:t>
            </a:r>
          </a:p>
          <a:p>
            <a:r>
              <a:rPr lang="en-US" baseline="0" dirty="0" smtClean="0"/>
              <a:t>the photo-diode accumulates the photo-generated charge in it.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global signal </a:t>
            </a:r>
            <a:r>
              <a:rPr lang="en-US" baseline="0" dirty="0" err="1" smtClean="0"/>
              <a:t>TG_GLOB</a:t>
            </a:r>
            <a:r>
              <a:rPr lang="en-US" baseline="0" dirty="0" smtClean="0"/>
              <a:t> &lt;CLICK&gt; is asserted to mark the end of every subframe exposure.</a:t>
            </a:r>
          </a:p>
          <a:p>
            <a:r>
              <a:rPr lang="en-US" baseline="0" dirty="0" smtClean="0"/>
              <a:t>It transfers the charge from photo-diode to data-memory across all the pixels in the array. </a:t>
            </a:r>
          </a:p>
          <a:p>
            <a:r>
              <a:rPr lang="en-US" baseline="0" dirty="0" smtClean="0"/>
              <a:t>This allows us to achieve the global shutter operation.</a:t>
            </a:r>
          </a:p>
          <a:p>
            <a:endParaRPr lang="en-US" dirty="0" smtClean="0"/>
          </a:p>
          <a:p>
            <a:r>
              <a:rPr lang="en-US" dirty="0" smtClean="0"/>
              <a:t>The charge is </a:t>
            </a:r>
            <a:r>
              <a:rPr lang="en-US" dirty="0" err="1" smtClean="0"/>
              <a:t>STOred</a:t>
            </a:r>
            <a:r>
              <a:rPr lang="en-US" dirty="0" smtClean="0"/>
              <a:t> in</a:t>
            </a:r>
            <a:r>
              <a:rPr lang="en-US" baseline="0" dirty="0" smtClean="0"/>
              <a:t> the data-memory until it is transferred to one of the </a:t>
            </a:r>
            <a:r>
              <a:rPr lang="en-US" baseline="0" dirty="0" err="1" smtClean="0"/>
              <a:t>TAPs</a:t>
            </a:r>
            <a:r>
              <a:rPr lang="en-US" baseline="0" dirty="0" smtClean="0"/>
              <a:t> based on the exposure-code.</a:t>
            </a:r>
          </a:p>
          <a:p>
            <a:r>
              <a:rPr lang="en-US" baseline="0" dirty="0" smtClean="0"/>
              <a:t>&lt;CLICK&gt; The code is applied to transfer gates when </a:t>
            </a:r>
            <a:r>
              <a:rPr lang="en-US" baseline="0" dirty="0" err="1" smtClean="0"/>
              <a:t>ROW_LOAD</a:t>
            </a:r>
            <a:r>
              <a:rPr lang="en-US" baseline="0" dirty="0" smtClean="0"/>
              <a:t> signal is asserted for a given row.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While the charge is sorted to respective </a:t>
            </a:r>
            <a:r>
              <a:rPr lang="en-US" baseline="0" dirty="0" err="1" smtClean="0"/>
              <a:t>TAPs</a:t>
            </a:r>
            <a:endParaRPr lang="en-US" baseline="0" dirty="0" smtClean="0"/>
          </a:p>
          <a:p>
            <a:r>
              <a:rPr lang="en-US" baseline="0" dirty="0" smtClean="0"/>
              <a:t>&lt;CLICK&gt;the photo-diode continues to collect the light.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the charge sorting is complete for all the rows,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TG_GLOB</a:t>
            </a:r>
            <a:r>
              <a:rPr lang="en-US" baseline="0" dirty="0" smtClean="0"/>
              <a:t> signal &lt;CLICK&gt; can be asserted to mark the end of the second sub-exposure.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&lt;CLICK&gt;It is then again followed by row-wise coding for second subframe. 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And these steps are repeated for all the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. &lt;CLICK&gt;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 the end of the exposure period, all the photo-generated charge is either collected in TAP1 or TAP2</a:t>
            </a:r>
          </a:p>
          <a:p>
            <a:r>
              <a:rPr lang="en-US" baseline="0" dirty="0" smtClean="0"/>
              <a:t>And none of the charge is lost due to coded-exposure.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65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</a:t>
            </a:r>
            <a:r>
              <a:rPr lang="en-US" baseline="0" dirty="0" smtClean="0"/>
              <a:t> to conventional image sensors,</a:t>
            </a:r>
          </a:p>
          <a:p>
            <a:r>
              <a:rPr lang="en-US" baseline="0" dirty="0" smtClean="0"/>
              <a:t>	//the amount of photo-generated in each TAP is digitized by ADCs.</a:t>
            </a:r>
          </a:p>
          <a:p>
            <a:r>
              <a:rPr lang="en-US" baseline="0" dirty="0" smtClean="0"/>
              <a:t>This sensor also has column-parallel 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delta-sigma ADCs that digitizes each pixel-TAP row-by-row during the readout phase.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8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Additionally</a:t>
            </a:r>
            <a:r>
              <a:rPr lang="en-US" baseline="0" dirty="0" smtClean="0"/>
              <a:t>,</a:t>
            </a:r>
          </a:p>
          <a:p>
            <a:r>
              <a:rPr lang="en-US" baseline="0" dirty="0" smtClean="0"/>
              <a:t>The sensor also features column-parallel 1-bit ADCs which compare the pixel-TAP voltage with a reference voltage during every subframe.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//The comparators generate a thermometer style </a:t>
            </a:r>
            <a:r>
              <a:rPr lang="en-US" baseline="0" dirty="0" err="1" smtClean="0"/>
              <a:t>bitstream</a:t>
            </a:r>
            <a:r>
              <a:rPr lang="en-US" baseline="0" dirty="0" smtClean="0"/>
              <a:t> output for each pixel-TAP. 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This allows us, to monitor the development of TAP voltage during each frame but at subframe-speeds and adjust the exposure codes adaptively based on the application.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//For example, in case of single-shot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imaging this feature is used to avoid saturating one of the </a:t>
            </a:r>
            <a:r>
              <a:rPr lang="en-US" baseline="0" dirty="0" err="1" smtClean="0"/>
              <a:t>TAPs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//When a row is selected for uploading an exposure-code to the pixel, the voltage from each tap is buffered on READOUT lines through the source followers.</a:t>
            </a:r>
          </a:p>
          <a:p>
            <a:r>
              <a:rPr lang="en-US" baseline="0" dirty="0" smtClean="0"/>
              <a:t>//The length of the raw output is equal to number of subframe.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41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slide here 	shows, the schematic and layout</a:t>
            </a:r>
            <a:r>
              <a:rPr lang="en-US" baseline="0" dirty="0" smtClean="0"/>
              <a:t> of the dual-tap data-memory coded-exposure pixel.</a:t>
            </a:r>
          </a:p>
          <a:p>
            <a:r>
              <a:rPr lang="en-US" baseline="0" dirty="0" smtClean="0"/>
              <a:t>The pixel pitch is 7um with fill factor of 38%.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//The TAP1 and TAP2 sides in the pixel are layout symmetric to minimize systematic mismatch.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1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Some of the well know applications in this field are </a:t>
            </a:r>
          </a:p>
          <a:p>
            <a:r>
              <a:rPr lang="en-CA" baseline="0" dirty="0" err="1" smtClean="0"/>
              <a:t>HDR</a:t>
            </a:r>
            <a:r>
              <a:rPr lang="en-CA" baseline="0" dirty="0" smtClean="0"/>
              <a:t> imaging,</a:t>
            </a:r>
          </a:p>
          <a:p>
            <a:r>
              <a:rPr lang="en-CA" baseline="0" dirty="0" smtClean="0"/>
              <a:t>Astro-photography or Night-sight by Google,</a:t>
            </a:r>
          </a:p>
          <a:p>
            <a:r>
              <a:rPr lang="en-CA" baseline="0" dirty="0" smtClean="0"/>
              <a:t>Face-ID tech. in </a:t>
            </a:r>
            <a:r>
              <a:rPr lang="en-CA" baseline="0" dirty="0" err="1" smtClean="0"/>
              <a:t>iphones</a:t>
            </a:r>
            <a:r>
              <a:rPr lang="en-CA" baseline="0" dirty="0" smtClean="0"/>
              <a:t>,</a:t>
            </a:r>
          </a:p>
          <a:p>
            <a:r>
              <a:rPr lang="en-CA" baseline="0" dirty="0" smtClean="0"/>
              <a:t>Machine vision for autonomous driving,</a:t>
            </a:r>
          </a:p>
          <a:p>
            <a:r>
              <a:rPr lang="en-CA" baseline="0" dirty="0" smtClean="0"/>
              <a:t>And </a:t>
            </a:r>
          </a:p>
          <a:p>
            <a:r>
              <a:rPr lang="en-CA" baseline="0" dirty="0" smtClean="0"/>
              <a:t>Even the image of the </a:t>
            </a:r>
            <a:r>
              <a:rPr lang="en-CA" baseline="0" dirty="0" err="1" smtClean="0"/>
              <a:t>blackhole</a:t>
            </a:r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41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summarizes the</a:t>
            </a:r>
            <a:r>
              <a:rPr lang="en-US" baseline="0" dirty="0" smtClean="0"/>
              <a:t> two readout modes the sensor offers.</a:t>
            </a:r>
          </a:p>
          <a:p>
            <a:r>
              <a:rPr lang="en-US" baseline="0" dirty="0" smtClean="0"/>
              <a:t>The ADC1 is conventional frame-rate ADC. It digitizes TAP1 and TAP2 voltage to high-accuracy at end of every frame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ADC2 is an 1-bit comparator that compares TAP voltage in every subframe.</a:t>
            </a:r>
            <a:endParaRPr lang="en-CA" dirty="0" smtClean="0"/>
          </a:p>
          <a:p>
            <a:endParaRPr lang="en-US" baseline="0" dirty="0" smtClean="0"/>
          </a:p>
          <a:p>
            <a:r>
              <a:rPr lang="en-US" baseline="0" dirty="0" smtClean="0"/>
              <a:t>The sensor also features ADC2 which is fast subframe-rate 1-bit ADC.</a:t>
            </a:r>
          </a:p>
          <a:p>
            <a:r>
              <a:rPr lang="en-US" baseline="0" dirty="0" smtClean="0"/>
              <a:t>It compares the level of charge in pixel-tap with a known reference voltage during every subframe.</a:t>
            </a:r>
          </a:p>
          <a:p>
            <a:r>
              <a:rPr lang="en-US" baseline="0" dirty="0" smtClean="0"/>
              <a:t>The coarse but fast ADC2 output can be used to adaptively adjust the per-pixel exposure codes.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497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work,</a:t>
            </a:r>
            <a:r>
              <a:rPr lang="en-US" baseline="0" dirty="0" smtClean="0"/>
              <a:t> we also implemented digital mask generator </a:t>
            </a:r>
            <a:r>
              <a:rPr lang="en-US" baseline="0" dirty="0" err="1" smtClean="0"/>
              <a:t>ASIC</a:t>
            </a:r>
            <a:r>
              <a:rPr lang="en-US" baseline="0" dirty="0" smtClean="0"/>
              <a:t> which consists of 3 main blocks.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//The type or complexity of masks are dependent on the computational imaging application.</a:t>
            </a:r>
          </a:p>
          <a:p>
            <a:r>
              <a:rPr lang="en-US" baseline="0" dirty="0" smtClean="0"/>
              <a:t>//We divide the mask generator </a:t>
            </a:r>
            <a:r>
              <a:rPr lang="en-US" baseline="0" dirty="0" err="1" smtClean="0"/>
              <a:t>ASIC</a:t>
            </a:r>
            <a:r>
              <a:rPr lang="en-US" baseline="0" dirty="0" smtClean="0"/>
              <a:t> to into 3 blocks for 3 different sets of masks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&lt;CLICK&gt;The custom mask generator block is the smallest of them all and it takes care of simplest set of masks.</a:t>
            </a:r>
          </a:p>
          <a:p>
            <a:r>
              <a:rPr lang="en-US" baseline="0" dirty="0" smtClean="0"/>
              <a:t>These masks could have simple scan lines, tiled patterns or </a:t>
            </a:r>
          </a:p>
          <a:p>
            <a:r>
              <a:rPr lang="en-US" baseline="0" dirty="0" smtClean="0"/>
              <a:t>they could be pseudo random in nature.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&lt;CLICK&gt;The masks that have low-spatial frequency such as the stripes shown here, </a:t>
            </a:r>
          </a:p>
          <a:p>
            <a:r>
              <a:rPr lang="en-US" baseline="0" dirty="0" smtClean="0"/>
              <a:t>are compressed before sending to the sensor and decompressed on-chip using lossless Huffman decompression engine.</a:t>
            </a:r>
          </a:p>
          <a:p>
            <a:r>
              <a:rPr lang="en-US" baseline="0" dirty="0" smtClean="0"/>
              <a:t>By shipping less bits over long wires and processing them on chip, we make whole system power efficient.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Finally, the on-chip RISC processor is connected to both the image sensor output and masking circuit. </a:t>
            </a:r>
          </a:p>
          <a:p>
            <a:r>
              <a:rPr lang="en-US" baseline="0" dirty="0" smtClean="0"/>
              <a:t>It can either adaptively generate masks based on the ADC1 and ADC2 outputs.</a:t>
            </a:r>
          </a:p>
          <a:p>
            <a:r>
              <a:rPr lang="en-US" baseline="0" dirty="0" smtClean="0"/>
              <a:t>Or It can create masks which could not be efficiently generated using one of the previous two methods.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030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These</a:t>
            </a:r>
            <a:r>
              <a:rPr lang="en-CA" baseline="0" dirty="0" smtClean="0"/>
              <a:t> are</a:t>
            </a:r>
            <a:r>
              <a:rPr lang="en-CA" dirty="0" smtClean="0"/>
              <a:t> the micrographs</a:t>
            </a:r>
            <a:r>
              <a:rPr lang="en-CA" baseline="0" dirty="0" smtClean="0"/>
              <a:t> of the two chips presented in the work.</a:t>
            </a:r>
          </a:p>
          <a:p>
            <a:r>
              <a:rPr lang="en-CA" baseline="0" dirty="0" smtClean="0"/>
              <a:t>The image sensor is manufactured in 110nm CIS technology. </a:t>
            </a: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It has pixel array of size 320 x 320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digital mask generator chip is fabricated in 65nm technology.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</a:t>
            </a:r>
            <a:r>
              <a:rPr lang="en-US" baseline="0" dirty="0" smtClean="0"/>
              <a:t> let’s have a look at some of the experimental results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253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This slide shows simple examples of coded-exposure.</a:t>
            </a:r>
          </a:p>
          <a:p>
            <a:r>
              <a:rPr lang="en-US" baseline="0" dirty="0" smtClean="0"/>
              <a:t>The binary image on the left is an exposure code for one of the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 in a frame.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 video shows the sequence exposure codes used to realize exposure time for TAP2 as shown here on the right.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 resulting TAP1 and TAP2 videos are shown here which are captured under uniform lighting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//The intensity variation that we see is due to exposure time variation.</a:t>
            </a:r>
          </a:p>
          <a:p>
            <a:r>
              <a:rPr lang="en-US" baseline="0" dirty="0" smtClean="0"/>
              <a:t>//The realized exposure time for TAP2 due to these exposure-code sequence is shown in this figure on the right. </a:t>
            </a:r>
          </a:p>
          <a:p>
            <a:r>
              <a:rPr lang="en-US" baseline="0" dirty="0" smtClean="0"/>
              <a:t>//The intensity of a pixel in this image, is equivalent to fraction of exposure time for the pixel.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But, we don’t have to stop at these mathematically generated set of exposures codes. In this example, we take an 8-bit grayscale picture and </a:t>
            </a:r>
          </a:p>
          <a:p>
            <a:r>
              <a:rPr lang="en-US" baseline="0" dirty="0" smtClean="0"/>
              <a:t>&lt;CLICK&gt; convert it into 256 exposure codes corresponding to each intensity level.</a:t>
            </a:r>
          </a:p>
          <a:p>
            <a:r>
              <a:rPr lang="en-US" baseline="0" dirty="0" smtClean="0"/>
              <a:t>//The video on the bottom left shows the exposure codes for different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 in a frame.</a:t>
            </a:r>
          </a:p>
          <a:p>
            <a:r>
              <a:rPr lang="en-US" baseline="0" dirty="0" smtClean="0"/>
              <a:t>The resulting coded-exposure TAP1 and TAP2 videos are shown on the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1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let’s have a</a:t>
            </a:r>
            <a:r>
              <a:rPr lang="en-US" baseline="0" dirty="0" smtClean="0"/>
              <a:t> look at</a:t>
            </a:r>
            <a:r>
              <a:rPr lang="en-US" dirty="0" smtClean="0"/>
              <a:t> </a:t>
            </a:r>
            <a:r>
              <a:rPr lang="en-US" baseline="0" dirty="0" smtClean="0"/>
              <a:t>methodology and </a:t>
            </a:r>
            <a:r>
              <a:rPr lang="en-US" dirty="0" smtClean="0"/>
              <a:t>experimental</a:t>
            </a:r>
            <a:r>
              <a:rPr lang="en-US" baseline="0" dirty="0" smtClean="0"/>
              <a:t> results for subframe-rate scene-adaptive single-shot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imaging.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pictures on the left are captured by conventional camera with high and </a:t>
            </a:r>
            <a:r>
              <a:rPr lang="en-US" baseline="0" dirty="0" err="1" smtClean="0"/>
              <a:t>and</a:t>
            </a:r>
            <a:r>
              <a:rPr lang="en-US" baseline="0" dirty="0" smtClean="0"/>
              <a:t> low exposure settings.</a:t>
            </a:r>
          </a:p>
          <a:p>
            <a:r>
              <a:rPr lang="en-US" baseline="0" dirty="0" smtClean="0"/>
              <a:t>[CLICK]</a:t>
            </a:r>
          </a:p>
          <a:p>
            <a:r>
              <a:rPr lang="en-US" baseline="0" dirty="0" smtClean="0"/>
              <a:t>The CEP image sensor captures the scene [CLICK] </a:t>
            </a:r>
          </a:p>
          <a:p>
            <a:r>
              <a:rPr lang="en-US" baseline="0" dirty="0" smtClean="0"/>
              <a:t>and generates 1-bit output for all the pixels at the end of the first subframe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output is fed back to the sensor as masks [CLICK] for the next subframe.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[CLICK] In the following subframe,</a:t>
            </a:r>
          </a:p>
          <a:p>
            <a:r>
              <a:rPr lang="en-US" baseline="0" dirty="0" smtClean="0"/>
              <a:t>some of the pixels have crossed the reference voltage and must stop integrating light any further to avoid saturation. </a:t>
            </a:r>
          </a:p>
          <a:p>
            <a:r>
              <a:rPr lang="en-US" baseline="0" dirty="0" smtClean="0"/>
              <a:t>So the corresponding masks are updated on the sensor.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[CLICK] [CLICK] We see more and more bright pixels start crossing the </a:t>
            </a:r>
            <a:r>
              <a:rPr lang="en-US" baseline="0" dirty="0" err="1" smtClean="0"/>
              <a:t>refererence</a:t>
            </a:r>
            <a:r>
              <a:rPr lang="en-US" baseline="0" dirty="0" smtClean="0"/>
              <a:t> voltage during the frame.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[CLICK] at the end, ADC1 </a:t>
            </a:r>
            <a:r>
              <a:rPr lang="en-US" baseline="0" dirty="0" err="1" smtClean="0"/>
              <a:t>digitzes</a:t>
            </a:r>
            <a:r>
              <a:rPr lang="en-US" baseline="0" dirty="0" smtClean="0"/>
              <a:t> the raw output from the sensor</a:t>
            </a:r>
          </a:p>
          <a:p>
            <a:r>
              <a:rPr lang="en-US" baseline="0" dirty="0" smtClean="0"/>
              <a:t>[CLICK] the effective per-pixel exposure time is calculated from ADC2 output.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[CLICK] the combination of ADC1 and ADC2 is then used to determine the intensity of each pixel. </a:t>
            </a:r>
          </a:p>
          <a:p>
            <a:r>
              <a:rPr lang="en-US" baseline="0" dirty="0" smtClean="0"/>
              <a:t>The tone mapped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scene is shown in the bottom right corner</a:t>
            </a:r>
          </a:p>
          <a:p>
            <a:endParaRPr lang="en-US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110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shows</a:t>
            </a:r>
            <a:r>
              <a:rPr lang="en-US" baseline="0" dirty="0" smtClean="0"/>
              <a:t> video example of the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imaging with scene-adaptive exposure time.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video on the left is the RAW output of the sensor digitized using frame-rate ADC1.</a:t>
            </a:r>
          </a:p>
          <a:p>
            <a:r>
              <a:rPr lang="en-US" baseline="0" dirty="0" smtClean="0"/>
              <a:t>The middle video shows the per-pixel exposure time obtained using adaptive coding and ADC2 output</a:t>
            </a:r>
          </a:p>
          <a:p>
            <a:r>
              <a:rPr lang="en-US" baseline="0" dirty="0" smtClean="0"/>
              <a:t>The video on the right shows the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output mapped to </a:t>
            </a:r>
            <a:r>
              <a:rPr lang="en-US" baseline="0" dirty="0" err="1" smtClean="0"/>
              <a:t>LDR</a:t>
            </a:r>
            <a:r>
              <a:rPr lang="en-US" baseline="0" dirty="0" smtClean="0"/>
              <a:t> space for easier viewing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In the video we can see Toronto Skyline on bright sunny day and dark corners inside the room.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//In this video, we boost the dynamic range by 42dB by adaptive coding.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8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&lt;CLICK&gt; &lt;CLICK&gt;</a:t>
            </a:r>
          </a:p>
          <a:p>
            <a:endParaRPr lang="en-US" dirty="0" smtClean="0"/>
          </a:p>
          <a:p>
            <a:r>
              <a:rPr lang="en-US" dirty="0" smtClean="0"/>
              <a:t>This</a:t>
            </a:r>
            <a:r>
              <a:rPr lang="en-US" baseline="0" dirty="0" smtClean="0"/>
              <a:t> i</a:t>
            </a:r>
            <a:r>
              <a:rPr lang="en-US" dirty="0" smtClean="0"/>
              <a:t>s</a:t>
            </a:r>
            <a:r>
              <a:rPr lang="en-US" baseline="0" dirty="0" smtClean="0"/>
              <a:t> experimentally measured </a:t>
            </a:r>
            <a:r>
              <a:rPr lang="en-US" dirty="0" smtClean="0"/>
              <a:t>SNR plot for different exposure</a:t>
            </a:r>
            <a:r>
              <a:rPr lang="en-US" baseline="0" dirty="0" smtClean="0"/>
              <a:t> codes</a:t>
            </a:r>
            <a:endParaRPr lang="en-US" dirty="0" smtClean="0"/>
          </a:p>
          <a:p>
            <a:r>
              <a:rPr lang="en-US" dirty="0" smtClean="0"/>
              <a:t>//Without coding,</a:t>
            </a:r>
            <a:r>
              <a:rPr lang="en-US" baseline="0" dirty="0" smtClean="0"/>
              <a:t> the sensor has dynamic range of 54dB.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With adaptive coding, &lt;CLICK&gt;&lt;WAIT&gt;</a:t>
            </a:r>
          </a:p>
          <a:p>
            <a:r>
              <a:rPr lang="en-US" baseline="0" dirty="0" smtClean="0"/>
              <a:t>we can boost the dynamic range by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57 dB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And achieve the total dynamic range of around 101 dB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Due to high granularity in adaptively adjusting exposure codes we do not observer any SNR dip when switching the exposure codes.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979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The second application we demonstrate is single-shot structured light imaging with optimal projection patterns. </a:t>
            </a:r>
          </a:p>
          <a:p>
            <a:r>
              <a:rPr lang="en-CA" baseline="0" dirty="0" smtClean="0"/>
              <a:t>The goal is to acquire disparity map of the scene using only a single frame - in order to reduce motion artifacts</a:t>
            </a:r>
          </a:p>
          <a:p>
            <a:endParaRPr lang="en-CA" baseline="0" dirty="0" smtClean="0"/>
          </a:p>
          <a:p>
            <a:r>
              <a:rPr lang="en-CA" baseline="0" dirty="0" smtClean="0"/>
              <a:t>We program our sensor to have a 4 Bayer-like mosaic pattern exposure codes in 4 </a:t>
            </a:r>
            <a:r>
              <a:rPr lang="en-CA" baseline="0" dirty="0" err="1" smtClean="0"/>
              <a:t>subframes</a:t>
            </a:r>
            <a:r>
              <a:rPr lang="en-CA" baseline="0" dirty="0" smtClean="0"/>
              <a:t>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projector is synchronized with the camera and projects four optimal illumination patterns found using stochastic gradient </a:t>
            </a:r>
            <a:r>
              <a:rPr lang="en-CA" baseline="0" dirty="0" err="1" smtClean="0"/>
              <a:t>discent</a:t>
            </a:r>
            <a:r>
              <a:rPr lang="en-CA" baseline="0" dirty="0" smtClean="0"/>
              <a:t>.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resulting recorded two images, one for each tap … are used to reconstruct disparity.</a:t>
            </a:r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37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find the optimal projection patterns,</a:t>
            </a:r>
            <a:r>
              <a:rPr lang="en-CA" baseline="0" dirty="0" smtClean="0"/>
              <a:t> </a:t>
            </a:r>
          </a:p>
          <a:p>
            <a:r>
              <a:rPr lang="en-US" baseline="0" dirty="0" smtClean="0"/>
              <a:t>We start by projecting random patterns.</a:t>
            </a:r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Then we introduce small variations these patterns </a:t>
            </a:r>
          </a:p>
          <a:p>
            <a:r>
              <a:rPr lang="en-US" baseline="0" dirty="0" smtClean="0"/>
              <a:t>and calculate mean error with respect to ground truth.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By the method of stochastic gradient descent, we minimize the error and obtain the optimal set of patterns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&lt;CLICK&gt;</a:t>
            </a:r>
          </a:p>
          <a:p>
            <a:r>
              <a:rPr lang="en-US" baseline="0" dirty="0" smtClean="0"/>
              <a:t>These patterns are then projected in synchronization with the image sensor </a:t>
            </a:r>
            <a:r>
              <a:rPr lang="en-US" baseline="0" dirty="0" err="1" smtClean="0"/>
              <a:t>subframes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bayer</a:t>
            </a:r>
            <a:r>
              <a:rPr lang="en-US" baseline="0" dirty="0" smtClean="0"/>
              <a:t> like exposure-codes encode the information from all different illuminations in single frame.</a:t>
            </a:r>
          </a:p>
          <a:p>
            <a:r>
              <a:rPr lang="en-US" baseline="0" dirty="0" smtClean="0"/>
              <a:t>The fast sub-exposures and projections allow us to obtain disparity map of the scene with reduced motion blur and without extra power penalty.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7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There are other computational</a:t>
            </a:r>
            <a:r>
              <a:rPr lang="en-CA" baseline="0" dirty="0" smtClean="0"/>
              <a:t> imaging applications which might be less well-know but developing at very fast rate </a:t>
            </a:r>
          </a:p>
          <a:p>
            <a:r>
              <a:rPr lang="en-CA" baseline="0" dirty="0" smtClean="0"/>
              <a:t>such as</a:t>
            </a:r>
          </a:p>
          <a:p>
            <a:r>
              <a:rPr lang="en-CA" baseline="0" dirty="0" smtClean="0"/>
              <a:t>- </a:t>
            </a:r>
            <a:r>
              <a:rPr lang="en-CA" baseline="0" dirty="0" err="1" smtClean="0"/>
              <a:t>Lenseless</a:t>
            </a:r>
            <a:r>
              <a:rPr lang="en-CA" baseline="0" dirty="0" smtClean="0"/>
              <a:t> camera systems from RICE university (which may allow us to say goodbye to that big camera bump on smart phones)</a:t>
            </a:r>
          </a:p>
          <a:p>
            <a:endParaRPr lang="en-CA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- Tomography scans of clouds using satellite from </a:t>
            </a:r>
            <a:r>
              <a:rPr lang="en-CA" baseline="0" dirty="0" err="1" smtClean="0"/>
              <a:t>CLOUDCT</a:t>
            </a:r>
            <a:endParaRPr lang="en-CA" baseline="0" dirty="0" smtClean="0"/>
          </a:p>
          <a:p>
            <a:r>
              <a:rPr lang="en-CA" baseline="0" dirty="0" smtClean="0"/>
              <a:t>- High frame rate video extraction from a single frame from UC Berkley,</a:t>
            </a:r>
          </a:p>
          <a:p>
            <a:r>
              <a:rPr lang="en-CA" baseline="0" dirty="0" smtClean="0"/>
              <a:t>- A system for vein imaging from CMU</a:t>
            </a:r>
          </a:p>
          <a:p>
            <a:r>
              <a:rPr lang="en-CA" baseline="0" dirty="0" smtClean="0"/>
              <a:t>- And Non-line of sight imaging to see around the corners from Stanford and CMU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622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</a:t>
            </a:r>
            <a:r>
              <a:rPr lang="en-US" baseline="0" dirty="0" smtClean="0"/>
              <a:t> moving on to the conclusions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46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We compare</a:t>
            </a:r>
            <a:r>
              <a:rPr lang="en-CA" baseline="0" dirty="0" smtClean="0"/>
              <a:t> our work with most recent sensors which offer per-pixel </a:t>
            </a:r>
            <a:r>
              <a:rPr lang="en-CA" baseline="0" dirty="0" err="1" smtClean="0"/>
              <a:t>spatio</a:t>
            </a:r>
            <a:r>
              <a:rPr lang="en-CA" baseline="0" dirty="0" smtClean="0"/>
              <a:t>-temporal coded exposure.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image sensor is fabricated in 110nm CIS process and 65nm digital process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While our fill factor is not the highest, we achieve the smallest pixel size.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dual-tap pixel architecture makes sure no light is lost while maintain high tap contrast at highest reported subframe speeds and highest spatial resolution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26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believe this is possible due</a:t>
            </a:r>
            <a:r>
              <a:rPr lang="en-US" baseline="0" dirty="0" smtClean="0"/>
              <a:t> to absence of large in-pixel circuits.</a:t>
            </a:r>
            <a:endParaRPr lang="en-US" dirty="0" smtClean="0"/>
          </a:p>
          <a:p>
            <a:endParaRPr lang="en-US" baseline="0" dirty="0" smtClean="0"/>
          </a:p>
          <a:p>
            <a:r>
              <a:rPr lang="en-US" baseline="0" dirty="0" smtClean="0"/>
              <a:t>We are able to apply </a:t>
            </a:r>
            <a:r>
              <a:rPr lang="en-US" baseline="0" dirty="0" err="1" smtClean="0"/>
              <a:t>upto</a:t>
            </a:r>
            <a:r>
              <a:rPr lang="en-US" baseline="0" dirty="0" smtClean="0"/>
              <a:t> 4 Giga pixel codes per second.</a:t>
            </a:r>
          </a:p>
          <a:p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Our sensor offers arbitrary global shutter coded-exposure 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Across full array or region of interest.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9828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also compare our work with others </a:t>
            </a:r>
          </a:p>
          <a:p>
            <a:r>
              <a:rPr lang="en-US" baseline="0" dirty="0" smtClean="0"/>
              <a:t>Which either do application specific per-pixel coding or partial </a:t>
            </a:r>
            <a:r>
              <a:rPr lang="en-US" baseline="0" dirty="0" err="1" smtClean="0"/>
              <a:t>spatio</a:t>
            </a:r>
            <a:r>
              <a:rPr lang="en-US" baseline="0" dirty="0" smtClean="0"/>
              <a:t>-temporal coding or temporal only coding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see higher resolution and lower pitch numbers. but these architectures do not offer arbitrary per-pixel coding as this work does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819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To summarise this</a:t>
            </a:r>
            <a:r>
              <a:rPr lang="en-CA" baseline="0" dirty="0" smtClean="0"/>
              <a:t> presentation</a:t>
            </a:r>
            <a:r>
              <a:rPr lang="en-CA" dirty="0" smtClean="0"/>
              <a:t>,</a:t>
            </a:r>
          </a:p>
          <a:p>
            <a:endParaRPr lang="en-CA" dirty="0" smtClean="0"/>
          </a:p>
          <a:p>
            <a:r>
              <a:rPr lang="en-CA" dirty="0" smtClean="0"/>
              <a:t>In</a:t>
            </a:r>
            <a:r>
              <a:rPr lang="en-CA" baseline="0" dirty="0" smtClean="0"/>
              <a:t> this work we demonstrated a dual-tap per-pixel coded exposure sensor with </a:t>
            </a:r>
            <a:r>
              <a:rPr lang="en-CA" baseline="0" dirty="0" err="1" smtClean="0"/>
              <a:t>upto</a:t>
            </a:r>
            <a:r>
              <a:rPr lang="en-CA" baseline="0" dirty="0" smtClean="0"/>
              <a:t> 39000 </a:t>
            </a:r>
            <a:r>
              <a:rPr lang="en-CA" baseline="0" dirty="0" err="1" smtClean="0"/>
              <a:t>subexposures</a:t>
            </a:r>
            <a:r>
              <a:rPr lang="en-CA" baseline="0" dirty="0" smtClean="0"/>
              <a:t>/sec</a:t>
            </a:r>
          </a:p>
          <a:p>
            <a:endParaRPr lang="en-CA" baseline="0" dirty="0" smtClean="0"/>
          </a:p>
          <a:p>
            <a:r>
              <a:rPr lang="en-US" baseline="0" dirty="0" smtClean="0"/>
              <a:t>The pipelined data memory allows us to design coded-exposure pixel without per-pixel digital memory/</a:t>
            </a:r>
            <a:r>
              <a:rPr lang="en-US" baseline="0" dirty="0" err="1" smtClean="0"/>
              <a:t>PMOS</a:t>
            </a:r>
            <a:endParaRPr lang="en-CA" baseline="0" dirty="0" smtClean="0"/>
          </a:p>
          <a:p>
            <a:endParaRPr lang="en-CA" baseline="0" dirty="0" smtClean="0"/>
          </a:p>
          <a:p>
            <a:r>
              <a:rPr lang="en-US" dirty="0" smtClean="0"/>
              <a:t>We introduced</a:t>
            </a:r>
            <a:r>
              <a:rPr lang="en-US" baseline="0" dirty="0" smtClean="0"/>
              <a:t> two readout modes in the sensor </a:t>
            </a:r>
            <a:r>
              <a:rPr lang="en-CA" baseline="0" dirty="0" smtClean="0"/>
              <a:t>which allow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frame-rate high accuracy conversion 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And fast subframe-rate 1-bit comparison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showed a system for on-chip exposure code generation and decompression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We showcased our sensor using two single-shot imaging application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  which were scene adaptive </a:t>
            </a:r>
            <a:r>
              <a:rPr lang="en-US" baseline="0" dirty="0" err="1" smtClean="0"/>
              <a:t>HDR</a:t>
            </a:r>
            <a:r>
              <a:rPr lang="en-US" baseline="0" dirty="0" smtClean="0"/>
              <a:t> imaging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   and motion tolerant structured light imaging with optimal projection patterns</a:t>
            </a:r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 end this presentation by thanking all of you for your kind attention.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20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dirty="0" smtClean="0"/>
              <a:t>All of this</a:t>
            </a:r>
            <a:r>
              <a:rPr lang="en-CA" sz="1200" baseline="0" dirty="0" smtClean="0"/>
              <a:t> is possible because of different techniques in computational imaging.</a:t>
            </a:r>
          </a:p>
          <a:p>
            <a:r>
              <a:rPr lang="en-CA" sz="1200" baseline="0" dirty="0" smtClean="0"/>
              <a:t>Here I show a small subset of it.</a:t>
            </a:r>
          </a:p>
          <a:p>
            <a:endParaRPr lang="en-CA" sz="1200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81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If we were to look behind the scene,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 </a:t>
            </a:r>
            <a:r>
              <a:rPr lang="en-CA" baseline="0" dirty="0" err="1" smtClean="0"/>
              <a:t>HDR</a:t>
            </a:r>
            <a:r>
              <a:rPr lang="en-CA" baseline="0" dirty="0" smtClean="0"/>
              <a:t> image is constructed by combining different parts of the images that were captured with different exposure settings.</a:t>
            </a:r>
          </a:p>
          <a:p>
            <a:endParaRPr lang="en-CA" baseline="0" dirty="0" smtClean="0"/>
          </a:p>
          <a:p>
            <a:r>
              <a:rPr lang="en-CA" baseline="0" dirty="0" smtClean="0"/>
              <a:t>[CLICK]</a:t>
            </a:r>
          </a:p>
          <a:p>
            <a:r>
              <a:rPr lang="en-CA" baseline="0" dirty="0" smtClean="0"/>
              <a:t>The camera systems that enable fast face unlock, projects over 30,000 dots using IR projector on the face to identify the distinctive features</a:t>
            </a:r>
          </a:p>
          <a:p>
            <a:endParaRPr lang="en-CA" baseline="0" dirty="0" smtClean="0"/>
          </a:p>
          <a:p>
            <a:r>
              <a:rPr lang="en-CA" baseline="0" dirty="0" smtClean="0"/>
              <a:t>[CLICK]</a:t>
            </a:r>
          </a:p>
          <a:p>
            <a:r>
              <a:rPr lang="en-CA" baseline="0" dirty="0" smtClean="0"/>
              <a:t>Self driving cars are packed with vision sensors. For example, Tesla model 3 has 8 cameras, 1 Lidar and a dozen of ultrasonic sensors which are used for navigation.</a:t>
            </a:r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85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From these examples we can see that</a:t>
            </a:r>
            <a:endParaRPr lang="en-CA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Multi-shot imaging has been a very popular technique in computational photography for boosting image quality.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Where </a:t>
            </a:r>
            <a:r>
              <a:rPr lang="en-CA" baseline="0" dirty="0" smtClean="0"/>
              <a:t>[CLICK] </a:t>
            </a:r>
            <a:r>
              <a:rPr lang="en-US" dirty="0" smtClean="0"/>
              <a:t>a scene is captured multiple times with the different camera and illumination settings.</a:t>
            </a:r>
            <a:endParaRPr lang="en-CA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[CLICK] But it suffers from motion artifacts such as </a:t>
            </a:r>
            <a:r>
              <a:rPr lang="en-CA" sz="1200" dirty="0" smtClean="0"/>
              <a:t>blur, non-uniformity, inter-frame variability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  <a:p>
            <a:r>
              <a:rPr lang="en-US" dirty="0" smtClean="0"/>
              <a:t>[CLICK]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One can employ high-frame-rate cameras to avoid motion artifacts,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smtClean="0"/>
              <a:t>but these come at the expense of higher read noise and higher power dissipation of ADC, due to the increased output data rate.</a:t>
            </a:r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6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baseline="0" dirty="0" smtClean="0"/>
              <a:t>We present a novel class of sensors with adaptive per-pixel coding, </a:t>
            </a:r>
            <a:r>
              <a:rPr lang="en-US" dirty="0" smtClean="0"/>
              <a:t>to tackle these problems </a:t>
            </a:r>
            <a:br>
              <a:rPr lang="en-US" dirty="0" smtClean="0"/>
            </a:br>
            <a:r>
              <a:rPr lang="en-US" dirty="0" smtClean="0"/>
              <a:t>and enable new applications</a:t>
            </a:r>
          </a:p>
          <a:p>
            <a:endParaRPr lang="en-US" baseline="0" dirty="0" smtClean="0"/>
          </a:p>
          <a:p>
            <a:r>
              <a:rPr lang="en-US" dirty="0" smtClean="0"/>
              <a:t>In the sensor, &lt;CLICK&gt;</a:t>
            </a:r>
            <a:r>
              <a:rPr lang="en-US" baseline="0" dirty="0" smtClean="0"/>
              <a:t> </a:t>
            </a:r>
            <a:r>
              <a:rPr lang="en-US" dirty="0" smtClean="0"/>
              <a:t>a frame is divided into multiple </a:t>
            </a:r>
            <a:r>
              <a:rPr lang="en-US" dirty="0" err="1" smtClean="0"/>
              <a:t>subframes</a:t>
            </a:r>
            <a:endParaRPr lang="en-US" dirty="0" smtClean="0"/>
          </a:p>
          <a:p>
            <a:r>
              <a:rPr lang="en-US" dirty="0" smtClean="0"/>
              <a:t>&lt;CLICK&gt;</a:t>
            </a:r>
            <a:r>
              <a:rPr lang="en-US" baseline="0" dirty="0" smtClean="0"/>
              <a:t> </a:t>
            </a:r>
            <a:r>
              <a:rPr lang="en-US" dirty="0" smtClean="0"/>
              <a:t>And in each subframe, a pixel can be independently programmed to collect the light in one of its two charge collection sites called taps.</a:t>
            </a:r>
          </a:p>
          <a:p>
            <a:r>
              <a:rPr lang="en-CA" baseline="0" dirty="0" smtClean="0"/>
              <a:t>//To sort the photo-generated charge among multiple storage nodes within the pixel, depending on it’s exposure code.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exposure-code-rates similar to high-speed cameras can be achieved </a:t>
            </a:r>
          </a:p>
          <a:p>
            <a:r>
              <a:rPr lang="en-CA" baseline="0" dirty="0" smtClean="0"/>
              <a:t>    - that enable, single-shot imaging and in such, it reduces motion artifacts</a:t>
            </a:r>
          </a:p>
          <a:p>
            <a:r>
              <a:rPr lang="en-CA" baseline="0" dirty="0" smtClean="0"/>
              <a:t>    - Multiple fast captures and tap-wise accumulation boost the signal level but do not induce extra read noise</a:t>
            </a:r>
          </a:p>
          <a:p>
            <a:r>
              <a:rPr lang="en-CA" baseline="0" dirty="0" smtClean="0"/>
              <a:t>    - a single high-accuracy readout can be performed at standard video rate so no extra ADC power is required compared to high-frame rate cameras</a:t>
            </a:r>
          </a:p>
          <a:p>
            <a:r>
              <a:rPr lang="en-CA" baseline="0" dirty="0" smtClean="0"/>
              <a:t>    - </a:t>
            </a:r>
            <a:r>
              <a:rPr lang="en-US" baseline="0" dirty="0" smtClean="0"/>
              <a:t>Additionally, energy efficient 1-bit comparisons can be performed during every subframe to do adaptive</a:t>
            </a:r>
            <a:r>
              <a:rPr lang="en-CA" baseline="0" dirty="0" smtClean="0"/>
              <a:t> exposure coding</a:t>
            </a:r>
          </a:p>
          <a:p>
            <a:r>
              <a:rPr lang="en-CA" dirty="0" smtClean="0"/>
              <a:t>	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9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 hope I</a:t>
            </a:r>
            <a:r>
              <a:rPr lang="en-CA" baseline="0" dirty="0" smtClean="0"/>
              <a:t> motivated you enough to stick with rest of my talk as outlined here.</a:t>
            </a:r>
            <a:endParaRPr lang="en-CA" dirty="0" smtClean="0"/>
          </a:p>
          <a:p>
            <a:r>
              <a:rPr lang="en-CA" dirty="0" smtClean="0"/>
              <a:t>//This is the outline for rest of my</a:t>
            </a:r>
            <a:r>
              <a:rPr lang="en-CA" baseline="0" dirty="0" smtClean="0"/>
              <a:t> talk</a:t>
            </a:r>
            <a:endParaRPr lang="en-CA" dirty="0" smtClean="0"/>
          </a:p>
          <a:p>
            <a:endParaRPr lang="en-CA" baseline="0" dirty="0" smtClean="0"/>
          </a:p>
          <a:p>
            <a:pPr marL="0" marR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Next we’ll take a brief overview of </a:t>
            </a:r>
            <a:r>
              <a:rPr lang="en-US" baseline="0" dirty="0" smtClean="0"/>
              <a:t>existing implementations of per-pixel coded-exposure.</a:t>
            </a:r>
            <a:endParaRPr lang="en-CA" baseline="0" dirty="0" smtClean="0"/>
          </a:p>
          <a:p>
            <a:r>
              <a:rPr lang="en-CA" baseline="0" dirty="0" smtClean="0"/>
              <a:t>//introducing different types of coded exposure imaging techniques </a:t>
            </a:r>
            <a:r>
              <a:rPr lang="en-US" baseline="0" dirty="0" smtClean="0"/>
              <a:t>And</a:t>
            </a:r>
          </a:p>
          <a:p>
            <a:endParaRPr lang="en-CA" baseline="0" dirty="0" smtClean="0"/>
          </a:p>
          <a:p>
            <a:r>
              <a:rPr lang="en-CA" baseline="0" dirty="0" smtClean="0"/>
              <a:t>Then I will describe the architecture and operation of our sensor.</a:t>
            </a:r>
          </a:p>
          <a:p>
            <a:endParaRPr lang="en-CA" baseline="0" dirty="0" smtClean="0"/>
          </a:p>
          <a:p>
            <a:r>
              <a:rPr lang="en-CA" baseline="0" dirty="0" smtClean="0"/>
              <a:t>Finally I will show various experimental results including single-shot imaging applications, </a:t>
            </a:r>
          </a:p>
          <a:p>
            <a:r>
              <a:rPr lang="en-CA" baseline="0" dirty="0" smtClean="0"/>
              <a:t>such as, </a:t>
            </a:r>
          </a:p>
          <a:p>
            <a:r>
              <a:rPr lang="en-CA" baseline="0" dirty="0" smtClean="0"/>
              <a:t>   -  high-dynamic-range imaging with adaptive exposure time and </a:t>
            </a:r>
          </a:p>
          <a:p>
            <a:r>
              <a:rPr lang="en-CA" baseline="0" dirty="0" smtClean="0"/>
              <a:t>    - structured light imaging with optimal projection patterns </a:t>
            </a:r>
          </a:p>
          <a:p>
            <a:endParaRPr lang="en-CA" baseline="0" dirty="0" smtClean="0"/>
          </a:p>
          <a:p>
            <a:r>
              <a:rPr lang="en-CA" baseline="0" dirty="0" smtClean="0"/>
              <a:t>before concluding this presentation.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592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>
                <a:sym typeface="Wingdings" panose="05000000000000000000" pitchFamily="2" charset="2"/>
              </a:rPr>
              <a:t>In the past, coded-exposure cameras systems have been implemented using off-the-shelf components.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>
                <a:sym typeface="Wingdings" panose="05000000000000000000" pitchFamily="2" charset="2"/>
              </a:rPr>
              <a:t>In these systems, depending on the exposure code the light is either delivered to the pixel or not by these light modulating devices  such as digital </a:t>
            </a:r>
            <a:r>
              <a:rPr lang="en-CA" baseline="0" dirty="0" err="1" smtClean="0">
                <a:sym typeface="Wingdings" panose="05000000000000000000" pitchFamily="2" charset="2"/>
              </a:rPr>
              <a:t>micromirror</a:t>
            </a:r>
            <a:r>
              <a:rPr lang="en-CA" baseline="0" dirty="0" smtClean="0">
                <a:sym typeface="Wingdings" panose="05000000000000000000" pitchFamily="2" charset="2"/>
              </a:rPr>
              <a:t> array and spatial light modulators.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Such systems are bulky and expensive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due to the sheer number and size of components.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At higher spatial resolution maintaining high optical fidelity is challenging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aseline="0" dirty="0" smtClean="0"/>
              <a:t>due to lens distortion, and mismatched components.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ym typeface="Wingdings" panose="05000000000000000000" pitchFamily="2" charset="2"/>
              </a:rPr>
              <a:t>When pixel is masked/OFF, we end up losing some the light during exposure.</a:t>
            </a:r>
            <a:endParaRPr lang="en-CA" baseline="0" dirty="0" smtClean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7383D-9EC9-43CE-A029-CE980AF6297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41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109728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2286000"/>
            <a:ext cx="10972800" cy="167640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name(s)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6414572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2022 IEEE VLSI Symposium on Technology and Circuits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4114800"/>
            <a:ext cx="10972800" cy="1676400"/>
          </a:xfrm>
        </p:spPr>
        <p:txBody>
          <a:bodyPr anchor="ctr"/>
          <a:lstStyle>
            <a:lvl1pPr marL="0" indent="0" algn="ctr">
              <a:buFontTx/>
              <a:buNone/>
              <a:defRPr b="1" baseline="0"/>
            </a:lvl1pPr>
            <a:lvl2pPr marL="457167" indent="0" algn="ctr">
              <a:buFontTx/>
              <a:buNone/>
              <a:defRPr/>
            </a:lvl2pPr>
            <a:lvl3pPr marL="914332" indent="0" algn="ctr">
              <a:buFontTx/>
              <a:buNone/>
              <a:defRPr/>
            </a:lvl3pPr>
            <a:lvl4pPr marL="1371498" indent="0" algn="ctr">
              <a:buFontTx/>
              <a:buNone/>
              <a:defRPr/>
            </a:lvl4pPr>
            <a:lvl5pPr marL="1828664" indent="0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add author affiliations(s)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7B7C99E9-1F1A-45C0-9D58-C2470CF20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5167"/>
            <a:ext cx="1192713" cy="11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63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600" y="6416676"/>
            <a:ext cx="61722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2022 IEEE VLSI Symposium on Technology and Circuits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69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505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3200" y="914400"/>
            <a:ext cx="5791200" cy="5257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791200" cy="52578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8288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2022 IEEE VLSI Symposium on Technology and Circuits</a:t>
            </a:r>
          </a:p>
        </p:txBody>
      </p:sp>
    </p:spTree>
    <p:extLst>
      <p:ext uri="{BB962C8B-B14F-4D97-AF65-F5344CB8AC3E}">
        <p14:creationId xmlns:p14="http://schemas.microsoft.com/office/powerpoint/2010/main" val="3559843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914400"/>
            <a:ext cx="5791200" cy="83820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3200" y="1905000"/>
            <a:ext cx="5793317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914400"/>
            <a:ext cx="5795433" cy="83820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1905000"/>
            <a:ext cx="5791200" cy="4267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8288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2022 IEEE VLSI Symposium on Technology and Circuits</a:t>
            </a:r>
          </a:p>
        </p:txBody>
      </p:sp>
    </p:spTree>
    <p:extLst>
      <p:ext uri="{BB962C8B-B14F-4D97-AF65-F5344CB8AC3E}">
        <p14:creationId xmlns:p14="http://schemas.microsoft.com/office/powerpoint/2010/main" val="125821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8400" y="6416676"/>
            <a:ext cx="3251200" cy="365125"/>
          </a:xfrm>
        </p:spPr>
        <p:txBody>
          <a:bodyPr/>
          <a:lstStyle/>
          <a:p>
            <a:r>
              <a:rPr lang="en-US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828800" y="6400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2022 IEEE VLSI Symposium on Technology and Circuits</a:t>
            </a:r>
          </a:p>
        </p:txBody>
      </p:sp>
    </p:spTree>
    <p:extLst>
      <p:ext uri="{BB962C8B-B14F-4D97-AF65-F5344CB8AC3E}">
        <p14:creationId xmlns:p14="http://schemas.microsoft.com/office/powerpoint/2010/main" val="432643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00" y="914400"/>
            <a:ext cx="117856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5000" y="6416676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Slide </a:t>
            </a:r>
            <a:fld id="{43D13783-42DA-4D39-B1EE-338536AF036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1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50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32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4" indent="-342874" algn="l" defTabSz="91433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30" algn="l" defTabSz="91433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.png"/><Relationship Id="rId5" Type="http://schemas.microsoft.com/office/2007/relationships/media" Target="../media/media3.mp4"/><Relationship Id="rId10" Type="http://schemas.openxmlformats.org/officeDocument/2006/relationships/notesSlide" Target="../notesSlides/notesSlide1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1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7.png"/><Relationship Id="rId15" Type="http://schemas.openxmlformats.org/officeDocument/2006/relationships/image" Target="../media/image45.pn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59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11.mp4"/><Relationship Id="rId13" Type="http://schemas.openxmlformats.org/officeDocument/2006/relationships/image" Target="../media/image73.png"/><Relationship Id="rId18" Type="http://schemas.openxmlformats.org/officeDocument/2006/relationships/image" Target="../media/image78.jpeg"/><Relationship Id="rId3" Type="http://schemas.microsoft.com/office/2007/relationships/media" Target="../media/media9.mp4"/><Relationship Id="rId21" Type="http://schemas.openxmlformats.org/officeDocument/2006/relationships/image" Target="../media/image81.png"/><Relationship Id="rId7" Type="http://schemas.microsoft.com/office/2007/relationships/media" Target="../media/media11.mp4"/><Relationship Id="rId12" Type="http://schemas.openxmlformats.org/officeDocument/2006/relationships/notesSlide" Target="../notesSlides/notesSlide24.xml"/><Relationship Id="rId17" Type="http://schemas.openxmlformats.org/officeDocument/2006/relationships/image" Target="../media/image77.png"/><Relationship Id="rId2" Type="http://schemas.openxmlformats.org/officeDocument/2006/relationships/video" Target="../media/media8.mp4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slideLayout" Target="../slideLayouts/slideLayout3.xml"/><Relationship Id="rId5" Type="http://schemas.microsoft.com/office/2007/relationships/media" Target="../media/media10.mp4"/><Relationship Id="rId15" Type="http://schemas.openxmlformats.org/officeDocument/2006/relationships/image" Target="../media/image75.png"/><Relationship Id="rId10" Type="http://schemas.openxmlformats.org/officeDocument/2006/relationships/video" Target="../media/media12.mp4"/><Relationship Id="rId19" Type="http://schemas.openxmlformats.org/officeDocument/2006/relationships/image" Target="../media/image79.jpeg"/><Relationship Id="rId4" Type="http://schemas.openxmlformats.org/officeDocument/2006/relationships/video" Target="../media/media9.mp4"/><Relationship Id="rId9" Type="http://schemas.microsoft.com/office/2007/relationships/media" Target="../media/media12.mp4"/><Relationship Id="rId1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jpe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jpe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3" Type="http://schemas.microsoft.com/office/2007/relationships/media" Target="../media/media3.mp4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5.png"/><Relationship Id="rId5" Type="http://schemas.microsoft.com/office/2007/relationships/media" Target="../media/media4.mp4"/><Relationship Id="rId10" Type="http://schemas.openxmlformats.org/officeDocument/2006/relationships/image" Target="../media/image4.png"/><Relationship Id="rId4" Type="http://schemas.openxmlformats.org/officeDocument/2006/relationships/video" Target="../media/media3.mp4"/><Relationship Id="rId9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jpg"/><Relationship Id="rId3" Type="http://schemas.openxmlformats.org/officeDocument/2006/relationships/image" Target="../media/image11.gif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6.gif"/><Relationship Id="rId5" Type="http://schemas.openxmlformats.org/officeDocument/2006/relationships/image" Target="../media/image13.png"/><Relationship Id="rId1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2.gif"/><Relationship Id="rId9" Type="http://schemas.openxmlformats.org/officeDocument/2006/relationships/image" Target="../media/image8.png"/><Relationship Id="rId14" Type="http://schemas.openxmlformats.org/officeDocument/2006/relationships/image" Target="../media/image1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8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jpe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7.mp4"/><Relationship Id="rId7" Type="http://schemas.openxmlformats.org/officeDocument/2006/relationships/image" Target="../media/image25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7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09600" y="457200"/>
            <a:ext cx="10972800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A 39,000 </a:t>
            </a:r>
            <a:r>
              <a:rPr lang="en-US" dirty="0" err="1"/>
              <a:t>Subexposures</a:t>
            </a:r>
            <a:r>
              <a:rPr lang="en-US" dirty="0"/>
              <a:t>/s CMOS Image Sensor </a:t>
            </a:r>
            <a:br>
              <a:rPr lang="en-US" dirty="0"/>
            </a:br>
            <a:r>
              <a:rPr lang="en-US" dirty="0"/>
              <a:t>with Dual-tap Coded-exposure Data-memory Pixel for Adaptive Single-shot Computational Imaging</a:t>
            </a:r>
            <a:endParaRPr lang="en-US" sz="40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76200" y="1981200"/>
            <a:ext cx="12039600" cy="1676400"/>
          </a:xfrm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</a:pPr>
            <a:r>
              <a:rPr lang="en-CA" sz="2400" b="0" u="sng" dirty="0"/>
              <a:t>Rahul Gulve*</a:t>
            </a:r>
            <a:r>
              <a:rPr lang="en-CA" sz="2400" b="0" u="sng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err="1"/>
              <a:t>Navid</a:t>
            </a:r>
            <a:r>
              <a:rPr lang="en-CA" sz="2400" b="0" dirty="0"/>
              <a:t> </a:t>
            </a:r>
            <a:r>
              <a:rPr lang="en-CA" sz="2400" b="0" dirty="0" err="1"/>
              <a:t>Sarhangnejad</a:t>
            </a:r>
            <a:r>
              <a:rPr lang="en-CA" sz="2400" b="0" dirty="0"/>
              <a:t>*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err="1"/>
              <a:t>Gairik</a:t>
            </a:r>
            <a:r>
              <a:rPr lang="en-CA" sz="2400" b="0" dirty="0"/>
              <a:t> Dutta</a:t>
            </a:r>
            <a:r>
              <a:rPr lang="en-CA" sz="2400" b="0" baseline="30000" dirty="0"/>
              <a:t>1</a:t>
            </a:r>
            <a:r>
              <a:rPr lang="en-CA" sz="2400" b="0" dirty="0"/>
              <a:t>, Motasem Sakr</a:t>
            </a:r>
            <a:r>
              <a:rPr lang="en-CA" sz="2400" b="0" baseline="30000" dirty="0"/>
              <a:t>1</a:t>
            </a:r>
            <a:r>
              <a:rPr lang="en-CA" sz="2400" b="0" dirty="0"/>
              <a:t>, Don Nguyen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endParaRPr lang="en-CA" sz="2400" b="0" dirty="0" smtClean="0"/>
          </a:p>
          <a:p>
            <a:pPr>
              <a:spcBef>
                <a:spcPts val="0"/>
              </a:spcBef>
            </a:pPr>
            <a:r>
              <a:rPr lang="en-CA" sz="2400" b="0" dirty="0" smtClean="0"/>
              <a:t>Roberto Rangel</a:t>
            </a:r>
            <a:r>
              <a:rPr lang="en-CA" sz="2400" b="0" baseline="30000" dirty="0" smtClean="0"/>
              <a:t>1</a:t>
            </a:r>
            <a:r>
              <a:rPr lang="en-CA" sz="2400" b="0" dirty="0" smtClean="0"/>
              <a:t>, </a:t>
            </a:r>
            <a:r>
              <a:rPr lang="en-CA" sz="2400" b="0" dirty="0" err="1" smtClean="0"/>
              <a:t>Wenzheng</a:t>
            </a:r>
            <a:r>
              <a:rPr lang="en-CA" sz="2400" b="0" dirty="0" smtClean="0"/>
              <a:t> </a:t>
            </a:r>
            <a:r>
              <a:rPr lang="en-CA" sz="2400" b="0" dirty="0"/>
              <a:t>Chen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err="1"/>
              <a:t>Zhengfan</a:t>
            </a:r>
            <a:r>
              <a:rPr lang="en-CA" sz="2400" b="0" dirty="0"/>
              <a:t> Xia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err="1"/>
              <a:t>Mian</a:t>
            </a:r>
            <a:r>
              <a:rPr lang="en-CA" sz="2400" b="0" dirty="0"/>
              <a:t> Wei</a:t>
            </a:r>
            <a:r>
              <a:rPr lang="en-CA" sz="2400" b="0" baseline="30000" dirty="0"/>
              <a:t>2</a:t>
            </a:r>
            <a:r>
              <a:rPr lang="en-CA" sz="2400" b="0" dirty="0"/>
              <a:t>, Nikita Gusev</a:t>
            </a:r>
            <a:r>
              <a:rPr lang="en-CA" sz="2400" b="0" baseline="30000" dirty="0"/>
              <a:t>1</a:t>
            </a:r>
            <a:r>
              <a:rPr lang="en-CA" sz="2400" b="0" dirty="0" smtClean="0"/>
              <a:t>, </a:t>
            </a:r>
          </a:p>
          <a:p>
            <a:pPr>
              <a:spcBef>
                <a:spcPts val="0"/>
              </a:spcBef>
            </a:pPr>
            <a:r>
              <a:rPr lang="en-CA" sz="2400" b="0" dirty="0" smtClean="0"/>
              <a:t>Esther </a:t>
            </a:r>
            <a:r>
              <a:rPr lang="en-CA" sz="2400" b="0" dirty="0"/>
              <a:t>Y. H. </a:t>
            </a:r>
            <a:r>
              <a:rPr lang="en-CA" sz="2400" b="0" dirty="0" smtClean="0"/>
              <a:t>Lin</a:t>
            </a:r>
            <a:r>
              <a:rPr lang="en-CA" sz="2400" b="0" baseline="30000" dirty="0" smtClean="0"/>
              <a:t>2</a:t>
            </a:r>
            <a:r>
              <a:rPr lang="en-CA" sz="2400" b="0" dirty="0" smtClean="0"/>
              <a:t>, </a:t>
            </a:r>
            <a:r>
              <a:rPr lang="en-CA" sz="2400" b="0" dirty="0" err="1" smtClean="0"/>
              <a:t>Xiaonong</a:t>
            </a:r>
            <a:r>
              <a:rPr lang="en-CA" sz="2400" b="0" dirty="0" smtClean="0"/>
              <a:t> </a:t>
            </a:r>
            <a:r>
              <a:rPr lang="en-CA" sz="2400" b="0" dirty="0"/>
              <a:t>Sun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smtClean="0"/>
              <a:t>Leo Hanxu</a:t>
            </a:r>
            <a:r>
              <a:rPr lang="en-CA" sz="2400" b="0" baseline="30000" dirty="0" smtClean="0"/>
              <a:t>1</a:t>
            </a:r>
            <a:r>
              <a:rPr lang="en-CA" sz="2400" b="0" dirty="0" smtClean="0"/>
              <a:t>,Nikola </a:t>
            </a:r>
            <a:r>
              <a:rPr lang="en-CA" sz="2400" b="0" dirty="0"/>
              <a:t>Katic</a:t>
            </a:r>
            <a:r>
              <a:rPr lang="en-CA" sz="2400" b="0" baseline="30000" dirty="0"/>
              <a:t>1</a:t>
            </a:r>
            <a:r>
              <a:rPr lang="en-CA" sz="2400" b="0" dirty="0"/>
              <a:t>, Ameer Abdelhadi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endParaRPr lang="en-CA" sz="2400" b="0" dirty="0" smtClean="0"/>
          </a:p>
          <a:p>
            <a:pPr>
              <a:spcBef>
                <a:spcPts val="0"/>
              </a:spcBef>
            </a:pPr>
            <a:r>
              <a:rPr lang="en-CA" sz="2400" b="0" dirty="0" smtClean="0"/>
              <a:t>Andreas </a:t>
            </a:r>
            <a:r>
              <a:rPr lang="en-CA" sz="2400" b="0" dirty="0"/>
              <a:t>Moshovos</a:t>
            </a:r>
            <a:r>
              <a:rPr lang="en-CA" sz="2400" b="0" baseline="30000" dirty="0"/>
              <a:t>1</a:t>
            </a:r>
            <a:r>
              <a:rPr lang="en-CA" sz="2400" b="0" dirty="0"/>
              <a:t>, </a:t>
            </a:r>
            <a:r>
              <a:rPr lang="en-CA" sz="2400" b="0" dirty="0" err="1"/>
              <a:t>Kiriakos</a:t>
            </a:r>
            <a:r>
              <a:rPr lang="en-CA" sz="2400" b="0" dirty="0"/>
              <a:t> N. Kutulakos</a:t>
            </a:r>
            <a:r>
              <a:rPr lang="en-CA" sz="2400" b="0" baseline="30000" dirty="0"/>
              <a:t>2</a:t>
            </a:r>
            <a:r>
              <a:rPr lang="en-CA" sz="2400" b="0" dirty="0"/>
              <a:t>, Roman Genov</a:t>
            </a:r>
            <a:r>
              <a:rPr lang="en-CA" sz="2400" b="0" baseline="30000" dirty="0"/>
              <a:t>1</a:t>
            </a:r>
            <a:endParaRPr lang="en-US" sz="2400" b="0" baseline="30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09600" y="3276600"/>
            <a:ext cx="10972800" cy="762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aseline="30000" dirty="0"/>
              <a:t>1</a:t>
            </a:r>
            <a:r>
              <a:rPr lang="en-US" sz="2000" dirty="0"/>
              <a:t> Dept. of </a:t>
            </a:r>
            <a:r>
              <a:rPr lang="en-US" sz="2000" dirty="0" err="1"/>
              <a:t>ECE</a:t>
            </a:r>
            <a:r>
              <a:rPr lang="en-US" sz="2000" dirty="0"/>
              <a:t>, </a:t>
            </a:r>
            <a:r>
              <a:rPr lang="en-US" sz="2000" baseline="30000" dirty="0"/>
              <a:t>2</a:t>
            </a:r>
            <a:r>
              <a:rPr lang="en-US" sz="2000" dirty="0"/>
              <a:t> Dept. of </a:t>
            </a:r>
            <a:r>
              <a:rPr lang="en-US" sz="2000" dirty="0" smtClean="0"/>
              <a:t>CS, University </a:t>
            </a:r>
            <a:r>
              <a:rPr lang="en-US" sz="2000" dirty="0"/>
              <a:t>of Toronto</a:t>
            </a:r>
          </a:p>
        </p:txBody>
      </p:sp>
      <p:pic>
        <p:nvPicPr>
          <p:cNvPr id="5" name="19FPS_Optimal_Correspon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69860" t="6977" r="160" b="5814"/>
          <a:stretch/>
        </p:blipFill>
        <p:spPr>
          <a:xfrm>
            <a:off x="10177794" y="4103132"/>
            <a:ext cx="1938006" cy="1944000"/>
          </a:xfrm>
          <a:prstGeom prst="rect">
            <a:avLst/>
          </a:prstGeom>
        </p:spPr>
      </p:pic>
      <p:pic>
        <p:nvPicPr>
          <p:cNvPr id="12" name="19FPS_Optimal_Correspon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r="30332"/>
          <a:stretch/>
        </p:blipFill>
        <p:spPr>
          <a:xfrm>
            <a:off x="6207018" y="4103132"/>
            <a:ext cx="3927582" cy="19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0506" y="6008132"/>
            <a:ext cx="2260234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RECONSTRUCTED </a:t>
            </a:r>
            <a:r>
              <a:rPr lang="en-CA" dirty="0" err="1" smtClean="0">
                <a:solidFill>
                  <a:srgbClr val="0070C0"/>
                </a:solidFill>
              </a:rPr>
              <a:t>HDR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85975" y="6008132"/>
            <a:ext cx="1998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ADC2 READOUT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267" y="6008132"/>
            <a:ext cx="196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ADC1 READOUT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097343" y="6008132"/>
            <a:ext cx="2098909" cy="369332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DISPARITY (1/depth)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9489" y="6008132"/>
            <a:ext cx="193800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TAP2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9606" y="6008132"/>
            <a:ext cx="1886331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TAP1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3733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0070C0"/>
                </a:solidFill>
              </a:rPr>
              <a:t>SCENE-ADAPTIVE </a:t>
            </a:r>
            <a:r>
              <a:rPr lang="en-CA" b="1" dirty="0" err="1" smtClean="0">
                <a:solidFill>
                  <a:srgbClr val="0070C0"/>
                </a:solidFill>
              </a:rPr>
              <a:t>HDR</a:t>
            </a:r>
            <a:endParaRPr lang="en-CA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600" y="37338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rgbClr val="0070C0"/>
                </a:solidFill>
              </a:rPr>
              <a:t>OPTIMAL STRUCTURED LIGHT</a:t>
            </a:r>
            <a:endParaRPr lang="en-CA" b="1" dirty="0">
              <a:solidFill>
                <a:srgbClr val="0070C0"/>
              </a:solidFill>
            </a:endParaRPr>
          </a:p>
        </p:txBody>
      </p:sp>
      <p:pic>
        <p:nvPicPr>
          <p:cNvPr id="19" name="20220528_1bit_o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09554" y="4103132"/>
            <a:ext cx="1968301" cy="1944000"/>
          </a:xfrm>
          <a:prstGeom prst="rect">
            <a:avLst/>
          </a:prstGeom>
        </p:spPr>
      </p:pic>
      <p:pic>
        <p:nvPicPr>
          <p:cNvPr id="20" name="20220528_b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200" y="4103132"/>
            <a:ext cx="1968301" cy="1944000"/>
          </a:xfrm>
          <a:prstGeom prst="rect">
            <a:avLst/>
          </a:prstGeom>
        </p:spPr>
      </p:pic>
      <p:pic>
        <p:nvPicPr>
          <p:cNvPr id="21" name="20220528_hdr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42909" y="4103132"/>
            <a:ext cx="1968301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08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Box 176"/>
          <p:cNvSpPr txBox="1"/>
          <p:nvPr/>
        </p:nvSpPr>
        <p:spPr>
          <a:xfrm>
            <a:off x="2347475" y="697468"/>
            <a:ext cx="60345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pPr algn="ctr"/>
            <a:r>
              <a:rPr lang="en-CA" sz="2400" b="1" dirty="0">
                <a:solidFill>
                  <a:srgbClr val="0070C0"/>
                </a:solidFill>
              </a:rPr>
              <a:t>Integrated CMOS solutions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20" y="1466241"/>
            <a:ext cx="2987299" cy="298120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586736" y="1037431"/>
            <a:ext cx="2500133" cy="2827522"/>
            <a:chOff x="5357217" y="3718876"/>
            <a:chExt cx="3204212" cy="362380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ACDE9C6-EDE8-4E49-BA0A-DE5E2E06CF58}"/>
                </a:ext>
              </a:extLst>
            </p:cNvPr>
            <p:cNvSpPr/>
            <p:nvPr/>
          </p:nvSpPr>
          <p:spPr>
            <a:xfrm>
              <a:off x="5696700" y="4786895"/>
              <a:ext cx="2615879" cy="1911983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PHOTODIODE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73FA4B-EAD9-4AF7-90E6-890CD5634617}"/>
                </a:ext>
              </a:extLst>
            </p:cNvPr>
            <p:cNvSpPr/>
            <p:nvPr/>
          </p:nvSpPr>
          <p:spPr>
            <a:xfrm>
              <a:off x="5696700" y="4143094"/>
              <a:ext cx="2615879" cy="643801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D25293-040D-4895-A6A2-7DAC669B8720}"/>
                </a:ext>
              </a:extLst>
            </p:cNvPr>
            <p:cNvSpPr/>
            <p:nvPr/>
          </p:nvSpPr>
          <p:spPr>
            <a:xfrm>
              <a:off x="5696700" y="6698878"/>
              <a:ext cx="2615879" cy="643801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DRAIN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57217" y="3718876"/>
              <a:ext cx="3204212" cy="51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SINGLE-TAP PIXEL</a:t>
              </a:r>
              <a:endParaRPr lang="en-CA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78171" y="5931334"/>
              <a:ext cx="1929525" cy="3352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1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[J. Zhang </a:t>
              </a:r>
              <a:r>
                <a:rPr lang="en-CA" sz="1100" i="1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et al</a:t>
              </a:r>
              <a:r>
                <a:rPr lang="en-CA" sz="11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, 2016]</a:t>
              </a:r>
            </a:p>
          </p:txBody>
        </p:sp>
      </p:grpSp>
      <p:grpSp>
        <p:nvGrpSpPr>
          <p:cNvPr id="24" name="charge_code0_single_tap"/>
          <p:cNvGrpSpPr/>
          <p:nvPr/>
        </p:nvGrpSpPr>
        <p:grpSpPr>
          <a:xfrm>
            <a:off x="5928707" y="3550969"/>
            <a:ext cx="1609302" cy="311688"/>
            <a:chOff x="5795490" y="6940251"/>
            <a:chExt cx="2062508" cy="39946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BFEF42-93B6-4135-9FFF-665068B69906}"/>
                </a:ext>
              </a:extLst>
            </p:cNvPr>
            <p:cNvGrpSpPr/>
            <p:nvPr/>
          </p:nvGrpSpPr>
          <p:grpSpPr>
            <a:xfrm>
              <a:off x="7436573" y="6940251"/>
              <a:ext cx="421425" cy="394451"/>
              <a:chOff x="8712927" y="2281569"/>
              <a:chExt cx="421425" cy="394451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5C6E31-1E6F-4F71-BE0A-332B0E5B160D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9A18FB-2A3C-423A-8AC7-AE6B6FB8D063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B2F336F-7863-41C9-81F1-1AD60F6851DE}"/>
                </a:ext>
              </a:extLst>
            </p:cNvPr>
            <p:cNvGrpSpPr/>
            <p:nvPr/>
          </p:nvGrpSpPr>
          <p:grpSpPr>
            <a:xfrm>
              <a:off x="5795490" y="6945263"/>
              <a:ext cx="421425" cy="394451"/>
              <a:chOff x="8712927" y="2281569"/>
              <a:chExt cx="421425" cy="394451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BFFC3552-414A-4991-9EDA-24562378D64A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D6B0EE-87A6-41F2-B096-09EDE3B65912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31" name="charge_code1_single_tap"/>
          <p:cNvGrpSpPr/>
          <p:nvPr/>
        </p:nvGrpSpPr>
        <p:grpSpPr>
          <a:xfrm>
            <a:off x="5964937" y="1338436"/>
            <a:ext cx="1803201" cy="476689"/>
            <a:chOff x="5841923" y="4104648"/>
            <a:chExt cx="2311013" cy="610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F07A6A6-6B1D-4AA5-8FE6-37E500063E04}"/>
                </a:ext>
              </a:extLst>
            </p:cNvPr>
            <p:cNvGrpSpPr/>
            <p:nvPr/>
          </p:nvGrpSpPr>
          <p:grpSpPr>
            <a:xfrm>
              <a:off x="7731511" y="4104648"/>
              <a:ext cx="421425" cy="394452"/>
              <a:chOff x="8712927" y="2281569"/>
              <a:chExt cx="421425" cy="394452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AD33C36B-EF3A-4F88-9BB9-847AE32C3218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23430E1-E75F-43C1-9687-527251E6A662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D549172-56CB-4CBE-8B0E-F2F23AC065F7}"/>
                </a:ext>
              </a:extLst>
            </p:cNvPr>
            <p:cNvGrpSpPr/>
            <p:nvPr/>
          </p:nvGrpSpPr>
          <p:grpSpPr>
            <a:xfrm>
              <a:off x="5841923" y="4321129"/>
              <a:ext cx="421425" cy="394452"/>
              <a:chOff x="8712927" y="2281569"/>
              <a:chExt cx="421425" cy="39445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4D4A79C5-E6B5-47C4-9B9B-03F1FCC6C900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CA32827-896C-4618-922A-917F8DBDC2C1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53" name="charge_code1_single_tap-2"/>
          <p:cNvGrpSpPr/>
          <p:nvPr/>
        </p:nvGrpSpPr>
        <p:grpSpPr>
          <a:xfrm>
            <a:off x="6277631" y="1338436"/>
            <a:ext cx="1177813" cy="476689"/>
            <a:chOff x="6242677" y="4104648"/>
            <a:chExt cx="1509505" cy="610933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1C7041A-ADBF-4927-A5F8-B93EBB5E3347}"/>
                </a:ext>
              </a:extLst>
            </p:cNvPr>
            <p:cNvGrpSpPr/>
            <p:nvPr/>
          </p:nvGrpSpPr>
          <p:grpSpPr>
            <a:xfrm>
              <a:off x="6242677" y="4104648"/>
              <a:ext cx="421425" cy="394452"/>
              <a:chOff x="8712927" y="2281569"/>
              <a:chExt cx="421425" cy="394452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1D6C453-23E9-4017-8030-0C018C1E80F3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D84F22B1-938E-4987-93DE-3711DD92853B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C3CA652-3A00-40D1-AFA2-6E7710940A38}"/>
                </a:ext>
              </a:extLst>
            </p:cNvPr>
            <p:cNvGrpSpPr/>
            <p:nvPr/>
          </p:nvGrpSpPr>
          <p:grpSpPr>
            <a:xfrm>
              <a:off x="7330757" y="4321129"/>
              <a:ext cx="421425" cy="394452"/>
              <a:chOff x="8712927" y="2281569"/>
              <a:chExt cx="421425" cy="39445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72BD288B-CBCD-493A-8D2A-F1B20CC51D0A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5F1D90A-CF3A-46D2-86AB-5F1797A1457E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sp>
        <p:nvSpPr>
          <p:cNvPr id="75" name="Content Placeholder 1"/>
          <p:cNvSpPr txBox="1">
            <a:spLocks/>
          </p:cNvSpPr>
          <p:nvPr/>
        </p:nvSpPr>
        <p:spPr bwMode="auto">
          <a:xfrm>
            <a:off x="-11894" y="4558369"/>
            <a:ext cx="3051907" cy="116312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3797" indent="-22034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970"/>
              </a:spcAft>
              <a:buClr>
                <a:srgbClr val="000000"/>
              </a:buClr>
              <a:buSzPct val="100000"/>
              <a:buFont typeface="StarSymbol"/>
              <a:buChar char="●"/>
              <a:defRPr sz="36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586514" indent="-194424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  <a:latin typeface="+mn-lt"/>
              </a:defRPr>
            </a:lvl2pPr>
            <a:lvl3pPr marL="88139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  <a:latin typeface="+mn-lt"/>
              </a:defRPr>
            </a:lvl3pPr>
            <a:lvl4pPr marL="1175187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  <a:latin typeface="+mn-lt"/>
              </a:defRPr>
            </a:lvl4pPr>
            <a:lvl5pPr marL="1468984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</a:defRPr>
            </a:lvl5pPr>
            <a:lvl6pPr marL="1780063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6pPr>
            <a:lvl7pPr marL="2091141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7pPr>
            <a:lvl8pPr marL="240222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8pPr>
            <a:lvl9pPr marL="2713299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 smtClean="0">
                <a:solidFill>
                  <a:srgbClr val="00B050"/>
                </a:solidFill>
              </a:rPr>
              <a:t>Compact system</a:t>
            </a:r>
          </a:p>
          <a:p>
            <a:pPr>
              <a:spcAft>
                <a:spcPts val="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>
                <a:solidFill>
                  <a:srgbClr val="00B050"/>
                </a:solidFill>
              </a:rPr>
              <a:t>Inexpensive</a:t>
            </a:r>
            <a:endParaRPr lang="en-CA" sz="2000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 smtClean="0">
                <a:solidFill>
                  <a:srgbClr val="00B050"/>
                </a:solidFill>
              </a:rPr>
              <a:t>Per-pixel control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913353" y="1030316"/>
            <a:ext cx="3725447" cy="2837021"/>
            <a:chOff x="4588743" y="3706701"/>
            <a:chExt cx="4774596" cy="363597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ACDE9C6-EDE8-4E49-BA0A-DE5E2E06CF58}"/>
                </a:ext>
              </a:extLst>
            </p:cNvPr>
            <p:cNvSpPr/>
            <p:nvPr/>
          </p:nvSpPr>
          <p:spPr>
            <a:xfrm>
              <a:off x="5696700" y="4786895"/>
              <a:ext cx="2615879" cy="1911983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PHOTODIODE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773FA4B-EAD9-4AF7-90E6-890CD5634617}"/>
                </a:ext>
              </a:extLst>
            </p:cNvPr>
            <p:cNvSpPr/>
            <p:nvPr/>
          </p:nvSpPr>
          <p:spPr>
            <a:xfrm>
              <a:off x="5696700" y="4143094"/>
              <a:ext cx="2615879" cy="643801"/>
            </a:xfrm>
            <a:prstGeom prst="rect">
              <a:avLst/>
            </a:prstGeom>
            <a:solidFill>
              <a:srgbClr val="ED7D31">
                <a:lumMod val="40000"/>
                <a:lumOff val="60000"/>
              </a:srgbClr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TAP1</a:t>
              </a: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8D25293-040D-4895-A6A2-7DAC669B8720}"/>
                </a:ext>
              </a:extLst>
            </p:cNvPr>
            <p:cNvSpPr/>
            <p:nvPr/>
          </p:nvSpPr>
          <p:spPr>
            <a:xfrm>
              <a:off x="5696700" y="6698878"/>
              <a:ext cx="2615879" cy="643801"/>
            </a:xfrm>
            <a:prstGeom prst="rect">
              <a:avLst/>
            </a:prstGeom>
            <a:solidFill>
              <a:srgbClr val="F8CBAD"/>
            </a:solidFill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TAP2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588743" y="3706701"/>
              <a:ext cx="4774596" cy="512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>
                  <a:solidFill>
                    <a:prstClr val="black"/>
                  </a:solidFill>
                  <a:cs typeface="Arial" panose="020B0604020202020204" pitchFamily="34" charset="0"/>
                </a:rPr>
                <a:t>DUAL-TAP PIXEL</a:t>
              </a:r>
              <a:endParaRPr lang="en-CA" sz="200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669716" y="6005244"/>
              <a:ext cx="2630089" cy="5522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[N. </a:t>
              </a:r>
              <a:r>
                <a:rPr lang="en-CA" sz="11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Sarhangnejad</a:t>
              </a:r>
              <a:r>
                <a:rPr lang="en-CA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 </a:t>
              </a:r>
              <a:r>
                <a:rPr lang="en-CA" sz="1100" i="1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et al</a:t>
              </a:r>
              <a:r>
                <a:rPr lang="en-CA" sz="1100" dirty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, </a:t>
              </a:r>
              <a:r>
                <a:rPr lang="en-CA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2019]</a:t>
              </a:r>
            </a:p>
            <a:p>
              <a:pPr algn="ctr"/>
              <a:r>
                <a:rPr lang="en-CA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[Y. Luo </a:t>
              </a:r>
              <a:r>
                <a:rPr lang="en-CA" sz="1100" i="1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et al </a:t>
              </a:r>
              <a:r>
                <a:rPr lang="en-CA" sz="11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cs typeface="Arial" panose="020B0604020202020204" pitchFamily="34" charset="0"/>
                </a:rPr>
                <a:t>2022]</a:t>
              </a:r>
              <a:endParaRPr lang="en-CA" sz="1100" dirty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82" name="charge_code0_single_tap"/>
          <p:cNvGrpSpPr/>
          <p:nvPr/>
        </p:nvGrpSpPr>
        <p:grpSpPr>
          <a:xfrm>
            <a:off x="2854936" y="3553354"/>
            <a:ext cx="1609302" cy="311688"/>
            <a:chOff x="5795490" y="6940251"/>
            <a:chExt cx="2062508" cy="39946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3BFEF42-93B6-4135-9FFF-665068B69906}"/>
                </a:ext>
              </a:extLst>
            </p:cNvPr>
            <p:cNvGrpSpPr/>
            <p:nvPr/>
          </p:nvGrpSpPr>
          <p:grpSpPr>
            <a:xfrm>
              <a:off x="7436573" y="6940251"/>
              <a:ext cx="421425" cy="394451"/>
              <a:chOff x="8712927" y="2281569"/>
              <a:chExt cx="421425" cy="394451"/>
            </a:xfrm>
          </p:grpSpPr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785C6E31-1E6F-4F71-BE0A-332B0E5B160D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8F9A18FB-2A3C-423A-8AC7-AE6B6FB8D063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B2F336F-7863-41C9-81F1-1AD60F6851DE}"/>
                </a:ext>
              </a:extLst>
            </p:cNvPr>
            <p:cNvGrpSpPr/>
            <p:nvPr/>
          </p:nvGrpSpPr>
          <p:grpSpPr>
            <a:xfrm>
              <a:off x="5795490" y="6945263"/>
              <a:ext cx="421425" cy="394451"/>
              <a:chOff x="8712927" y="2281569"/>
              <a:chExt cx="421425" cy="394451"/>
            </a:xfrm>
          </p:grpSpPr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FFC3552-414A-4991-9EDA-24562378D64A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7D6B0EE-87A6-41F2-B096-09EDE3B65912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89" name="charge_code1_single_tap"/>
          <p:cNvGrpSpPr/>
          <p:nvPr/>
        </p:nvGrpSpPr>
        <p:grpSpPr>
          <a:xfrm>
            <a:off x="2891166" y="1340821"/>
            <a:ext cx="1803201" cy="476689"/>
            <a:chOff x="5841923" y="4104648"/>
            <a:chExt cx="2311013" cy="61093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9F07A6A6-6B1D-4AA5-8FE6-37E500063E04}"/>
                </a:ext>
              </a:extLst>
            </p:cNvPr>
            <p:cNvGrpSpPr/>
            <p:nvPr/>
          </p:nvGrpSpPr>
          <p:grpSpPr>
            <a:xfrm>
              <a:off x="7731511" y="4104648"/>
              <a:ext cx="421425" cy="394452"/>
              <a:chOff x="8712927" y="2281569"/>
              <a:chExt cx="421425" cy="394452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D33C36B-EF3A-4F88-9BB9-847AE32C3218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423430E1-E75F-43C1-9687-527251E6A662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D549172-56CB-4CBE-8B0E-F2F23AC065F7}"/>
                </a:ext>
              </a:extLst>
            </p:cNvPr>
            <p:cNvGrpSpPr/>
            <p:nvPr/>
          </p:nvGrpSpPr>
          <p:grpSpPr>
            <a:xfrm>
              <a:off x="5841923" y="4321129"/>
              <a:ext cx="421425" cy="394452"/>
              <a:chOff x="8712927" y="2281569"/>
              <a:chExt cx="421425" cy="394452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D4A79C5-E6B5-47C4-9B9B-03F1FCC6C900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7CA32827-896C-4618-922A-917F8DBDC2C1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grpSp>
        <p:nvGrpSpPr>
          <p:cNvPr id="111" name="charge_code1_single_tap-2"/>
          <p:cNvGrpSpPr/>
          <p:nvPr/>
        </p:nvGrpSpPr>
        <p:grpSpPr>
          <a:xfrm>
            <a:off x="3203860" y="1340821"/>
            <a:ext cx="1177813" cy="476689"/>
            <a:chOff x="6242677" y="4104648"/>
            <a:chExt cx="1509505" cy="610933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1C7041A-ADBF-4927-A5F8-B93EBB5E3347}"/>
                </a:ext>
              </a:extLst>
            </p:cNvPr>
            <p:cNvGrpSpPr/>
            <p:nvPr/>
          </p:nvGrpSpPr>
          <p:grpSpPr>
            <a:xfrm>
              <a:off x="6242677" y="4104648"/>
              <a:ext cx="421425" cy="394452"/>
              <a:chOff x="8712927" y="2281569"/>
              <a:chExt cx="421425" cy="394452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21D6C453-23E9-4017-8030-0C018C1E80F3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D84F22B1-938E-4987-93DE-3711DD92853B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BC3CA652-3A00-40D1-AFA2-6E7710940A38}"/>
                </a:ext>
              </a:extLst>
            </p:cNvPr>
            <p:cNvGrpSpPr/>
            <p:nvPr/>
          </p:nvGrpSpPr>
          <p:grpSpPr>
            <a:xfrm>
              <a:off x="7330757" y="4321129"/>
              <a:ext cx="421425" cy="394452"/>
              <a:chOff x="8712927" y="2281569"/>
              <a:chExt cx="421425" cy="394452"/>
            </a:xfrm>
          </p:grpSpPr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72BD288B-CBCD-493A-8D2A-F1B20CC51D0A}"/>
                  </a:ext>
                </a:extLst>
              </p:cNvPr>
              <p:cNvSpPr/>
              <p:nvPr/>
            </p:nvSpPr>
            <p:spPr>
              <a:xfrm>
                <a:off x="8757125" y="2351445"/>
                <a:ext cx="314485" cy="310793"/>
              </a:xfrm>
              <a:prstGeom prst="ellipse">
                <a:avLst/>
              </a:prstGeom>
              <a:solidFill>
                <a:srgbClr val="4472C4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CA" sz="11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F5F1D90A-CF3A-46D2-86AB-5F1797A1457E}"/>
                  </a:ext>
                </a:extLst>
              </p:cNvPr>
              <p:cNvSpPr txBox="1"/>
              <p:nvPr/>
            </p:nvSpPr>
            <p:spPr>
              <a:xfrm>
                <a:off x="8712927" y="2281569"/>
                <a:ext cx="421425" cy="394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CA" sz="14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e</a:t>
                </a:r>
                <a:r>
                  <a:rPr kumimoji="0" lang="en-CA" sz="1400" b="0" i="0" u="none" strike="noStrike" kern="0" cap="none" spc="0" normalizeH="0" baseline="3000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Arial" panose="020B0604020202020204" pitchFamily="34" charset="0"/>
                  </a:rPr>
                  <a:t>-</a:t>
                </a:r>
              </a:p>
            </p:txBody>
          </p:sp>
        </p:grpSp>
      </p:grpSp>
      <p:sp>
        <p:nvSpPr>
          <p:cNvPr id="163" name="Content Placeholder 1"/>
          <p:cNvSpPr txBox="1">
            <a:spLocks/>
          </p:cNvSpPr>
          <p:nvPr/>
        </p:nvSpPr>
        <p:spPr bwMode="auto">
          <a:xfrm>
            <a:off x="5428525" y="4558369"/>
            <a:ext cx="3356707" cy="706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3797" indent="-22034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970"/>
              </a:spcAft>
              <a:buClr>
                <a:srgbClr val="000000"/>
              </a:buClr>
              <a:buSzPct val="100000"/>
              <a:buFont typeface="StarSymbol"/>
              <a:buChar char="●"/>
              <a:defRPr sz="36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586514" indent="-194424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  <a:latin typeface="+mn-lt"/>
              </a:defRPr>
            </a:lvl2pPr>
            <a:lvl3pPr marL="88139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  <a:latin typeface="+mn-lt"/>
              </a:defRPr>
            </a:lvl3pPr>
            <a:lvl4pPr marL="1175187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  <a:latin typeface="+mn-lt"/>
              </a:defRPr>
            </a:lvl4pPr>
            <a:lvl5pPr marL="1468984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</a:defRPr>
            </a:lvl5pPr>
            <a:lvl6pPr marL="1780063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6pPr>
            <a:lvl7pPr marL="2091141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7pPr>
            <a:lvl8pPr marL="240222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8pPr>
            <a:lvl9pPr marL="2713299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 smtClean="0">
                <a:solidFill>
                  <a:srgbClr val="FF0000"/>
                </a:solidFill>
              </a:rPr>
              <a:t>Single-tap </a:t>
            </a:r>
            <a:r>
              <a:rPr lang="en-CA" sz="2000" kern="0" dirty="0">
                <a:solidFill>
                  <a:srgbClr val="FF0000"/>
                </a:solidFill>
              </a:rPr>
              <a:t>implementation </a:t>
            </a:r>
            <a:br>
              <a:rPr lang="en-CA" sz="2000" kern="0" dirty="0">
                <a:solidFill>
                  <a:srgbClr val="FF0000"/>
                </a:solidFill>
              </a:rPr>
            </a:br>
            <a: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  <a:t> light is </a:t>
            </a:r>
            <a:r>
              <a:rPr lang="en-CA" sz="20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lost</a:t>
            </a:r>
            <a:endParaRPr lang="en-CA" sz="2000" kern="0" dirty="0">
              <a:solidFill>
                <a:srgbClr val="FF0000"/>
              </a:solidFill>
            </a:endParaRPr>
          </a:p>
        </p:txBody>
      </p:sp>
      <p:sp>
        <p:nvSpPr>
          <p:cNvPr id="164" name="Content Placeholder 1"/>
          <p:cNvSpPr txBox="1">
            <a:spLocks/>
          </p:cNvSpPr>
          <p:nvPr/>
        </p:nvSpPr>
        <p:spPr bwMode="auto">
          <a:xfrm>
            <a:off x="2464240" y="4558369"/>
            <a:ext cx="3051907" cy="668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3797" indent="-22034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970"/>
              </a:spcAft>
              <a:buClr>
                <a:srgbClr val="000000"/>
              </a:buClr>
              <a:buSzPct val="100000"/>
              <a:buFont typeface="StarSymbol"/>
              <a:buChar char="●"/>
              <a:defRPr sz="36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586514" indent="-194424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  <a:latin typeface="+mn-lt"/>
              </a:defRPr>
            </a:lvl2pPr>
            <a:lvl3pPr marL="88139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  <a:latin typeface="+mn-lt"/>
              </a:defRPr>
            </a:lvl3pPr>
            <a:lvl4pPr marL="1175187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  <a:latin typeface="+mn-lt"/>
              </a:defRPr>
            </a:lvl4pPr>
            <a:lvl5pPr marL="1468984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</a:defRPr>
            </a:lvl5pPr>
            <a:lvl6pPr marL="1780063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6pPr>
            <a:lvl7pPr marL="2091141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7pPr>
            <a:lvl8pPr marL="240222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8pPr>
            <a:lvl9pPr marL="2713299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dirty="0">
                <a:solidFill>
                  <a:srgbClr val="00B050"/>
                </a:solidFill>
                <a:cs typeface="Arial" panose="020B0604020202020204" pitchFamily="34" charset="0"/>
              </a:rPr>
              <a:t>No photo-generated </a:t>
            </a:r>
            <a:br>
              <a:rPr lang="en-CA" sz="2000" dirty="0">
                <a:solidFill>
                  <a:srgbClr val="00B050"/>
                </a:solidFill>
                <a:cs typeface="Arial" panose="020B0604020202020204" pitchFamily="34" charset="0"/>
              </a:rPr>
            </a:br>
            <a:r>
              <a:rPr lang="en-CA" sz="2000" dirty="0">
                <a:solidFill>
                  <a:srgbClr val="00B050"/>
                </a:solidFill>
                <a:cs typeface="Arial" panose="020B0604020202020204" pitchFamily="34" charset="0"/>
              </a:rPr>
              <a:t>charges are lost</a:t>
            </a:r>
          </a:p>
          <a:p>
            <a:pPr marL="73449" indent="0">
              <a:spcAft>
                <a:spcPts val="0"/>
              </a:spcAft>
              <a:buClr>
                <a:srgbClr val="FF0000"/>
              </a:buClr>
              <a:buNone/>
            </a:pPr>
            <a:endParaRPr lang="en-CA" sz="2000" kern="0" dirty="0" smtClean="0">
              <a:solidFill>
                <a:srgbClr val="FF0000"/>
              </a:solidFill>
            </a:endParaRPr>
          </a:p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endParaRPr lang="en-CA" sz="2000" kern="0" dirty="0">
              <a:solidFill>
                <a:srgbClr val="FF0000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9722636" y="2663426"/>
            <a:ext cx="598238" cy="59823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Group 2"/>
          <p:cNvGrpSpPr/>
          <p:nvPr/>
        </p:nvGrpSpPr>
        <p:grpSpPr>
          <a:xfrm>
            <a:off x="2791556" y="3906944"/>
            <a:ext cx="2267473" cy="436456"/>
            <a:chOff x="2761809" y="3828964"/>
            <a:chExt cx="2267473" cy="43645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9DE4D8A-1877-4885-A252-29B46409D5A1}"/>
                </a:ext>
              </a:extLst>
            </p:cNvPr>
            <p:cNvSpPr/>
            <p:nvPr/>
          </p:nvSpPr>
          <p:spPr>
            <a:xfrm>
              <a:off x="3948476" y="3905420"/>
              <a:ext cx="288000" cy="288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090E503-A20E-4DDF-8BAD-CA1A34186915}"/>
                </a:ext>
              </a:extLst>
            </p:cNvPr>
            <p:cNvSpPr/>
            <p:nvPr/>
          </p:nvSpPr>
          <p:spPr>
            <a:xfrm>
              <a:off x="2761809" y="3905420"/>
              <a:ext cx="288000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3054350" y="3828964"/>
              <a:ext cx="794298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TAP1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98AD83A-6C31-4A7B-9E74-4324C77EBB34}"/>
                </a:ext>
              </a:extLst>
            </p:cNvPr>
            <p:cNvSpPr/>
            <p:nvPr/>
          </p:nvSpPr>
          <p:spPr>
            <a:xfrm>
              <a:off x="4239708" y="3833420"/>
              <a:ext cx="789574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TAP2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75" name="Title 36"/>
          <p:cNvSpPr txBox="1">
            <a:spLocks/>
          </p:cNvSpPr>
          <p:nvPr/>
        </p:nvSpPr>
        <p:spPr>
          <a:xfrm>
            <a:off x="203200" y="152400"/>
            <a:ext cx="11785600" cy="4802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Per-Pixel Coded-Exposure: Existing Solutions</a:t>
            </a:r>
            <a:endParaRPr lang="en-CA" dirty="0">
              <a:latin typeface="+mn-lt"/>
            </a:endParaRPr>
          </a:p>
        </p:txBody>
      </p:sp>
      <p:grpSp>
        <p:nvGrpSpPr>
          <p:cNvPr id="178" name="Group 177"/>
          <p:cNvGrpSpPr/>
          <p:nvPr/>
        </p:nvGrpSpPr>
        <p:grpSpPr>
          <a:xfrm>
            <a:off x="5673611" y="3906944"/>
            <a:ext cx="2368815" cy="436456"/>
            <a:chOff x="2761809" y="3828964"/>
            <a:chExt cx="2368815" cy="436456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9DE4D8A-1877-4885-A252-29B46409D5A1}"/>
                </a:ext>
              </a:extLst>
            </p:cNvPr>
            <p:cNvSpPr/>
            <p:nvPr/>
          </p:nvSpPr>
          <p:spPr>
            <a:xfrm>
              <a:off x="4107144" y="3905420"/>
              <a:ext cx="288000" cy="288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090E503-A20E-4DDF-8BAD-CA1A34186915}"/>
                </a:ext>
              </a:extLst>
            </p:cNvPr>
            <p:cNvSpPr/>
            <p:nvPr/>
          </p:nvSpPr>
          <p:spPr>
            <a:xfrm>
              <a:off x="2761809" y="3905420"/>
              <a:ext cx="288000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2997024" y="3828964"/>
              <a:ext cx="794298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EXPOSED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A98AD83A-6C31-4A7B-9E74-4324C77EBB34}"/>
                </a:ext>
              </a:extLst>
            </p:cNvPr>
            <p:cNvSpPr/>
            <p:nvPr/>
          </p:nvSpPr>
          <p:spPr>
            <a:xfrm>
              <a:off x="4341050" y="3833420"/>
              <a:ext cx="789574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MASKED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8527220" y="895290"/>
            <a:ext cx="298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Example pixel code</a:t>
            </a:r>
            <a:endParaRPr lang="en-CA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64240" y="5446216"/>
            <a:ext cx="34731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>
                <a:solidFill>
                  <a:srgbClr val="FF0000"/>
                </a:solidFill>
              </a:rPr>
              <a:t>I</a:t>
            </a:r>
            <a:r>
              <a:rPr lang="en-CA" sz="2000" kern="0" dirty="0" smtClean="0">
                <a:solidFill>
                  <a:srgbClr val="FF0000"/>
                </a:solidFill>
              </a:rPr>
              <a:t>n-pixel </a:t>
            </a:r>
            <a:r>
              <a:rPr lang="en-CA" sz="2000" kern="0" dirty="0" err="1" smtClean="0">
                <a:solidFill>
                  <a:srgbClr val="FF0000"/>
                </a:solidFill>
              </a:rPr>
              <a:t>PMOS</a:t>
            </a:r>
            <a:r>
              <a:rPr lang="en-CA" sz="2000" kern="0" dirty="0" smtClean="0">
                <a:solidFill>
                  <a:srgbClr val="FF0000"/>
                </a:solidFill>
              </a:rPr>
              <a:t/>
            </a:r>
            <a:br>
              <a:rPr lang="en-CA" sz="2000" kern="0" dirty="0" smtClean="0">
                <a:solidFill>
                  <a:srgbClr val="FF0000"/>
                </a:solidFill>
              </a:rPr>
            </a:br>
            <a:r>
              <a:rPr lang="en-CA" sz="20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slower performance</a:t>
            </a:r>
            <a:endParaRPr lang="en-CA" sz="2000" kern="0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28525" y="5446216"/>
            <a:ext cx="28985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Large in-pixel </a:t>
            </a:r>
            <a: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  <a:t>control</a:t>
            </a:r>
            <a:b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</a:br>
            <a: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  <a:t> large pixel</a:t>
            </a:r>
          </a:p>
        </p:txBody>
      </p:sp>
    </p:spTree>
    <p:extLst>
      <p:ext uri="{BB962C8B-B14F-4D97-AF65-F5344CB8AC3E}">
        <p14:creationId xmlns:p14="http://schemas.microsoft.com/office/powerpoint/2010/main" val="26735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Slide </a:t>
            </a:r>
            <a:fld id="{43D13783-42DA-4D39-B1EE-338536AF036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94969"/>
            <a:ext cx="12192000" cy="8319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Per-Pixel Coded-Exposure: This Work</a:t>
            </a:r>
            <a:endParaRPr lang="en-CA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24693" y="4709385"/>
            <a:ext cx="3051907" cy="16152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93797" indent="-22034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970"/>
              </a:spcAft>
              <a:buClr>
                <a:srgbClr val="000000"/>
              </a:buClr>
              <a:buSzPct val="100000"/>
              <a:buFont typeface="StarSymbol"/>
              <a:buChar char="●"/>
              <a:defRPr sz="36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586514" indent="-194424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  <a:latin typeface="+mn-lt"/>
              </a:defRPr>
            </a:lvl2pPr>
            <a:lvl3pPr marL="88139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  <a:latin typeface="+mn-lt"/>
              </a:defRPr>
            </a:lvl3pPr>
            <a:lvl4pPr marL="1175187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  <a:latin typeface="+mn-lt"/>
              </a:defRPr>
            </a:lvl4pPr>
            <a:lvl5pPr marL="1468984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</a:defRPr>
            </a:lvl5pPr>
            <a:lvl6pPr marL="1780063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6pPr>
            <a:lvl7pPr marL="2091141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7pPr>
            <a:lvl8pPr marL="240222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8pPr>
            <a:lvl9pPr marL="2713299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>
                <a:solidFill>
                  <a:srgbClr val="00B050"/>
                </a:solidFill>
              </a:rPr>
              <a:t>Fast coded-exposures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>
                <a:solidFill>
                  <a:srgbClr val="00B050"/>
                </a:solidFill>
              </a:rPr>
              <a:t>Small-pixel size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 smtClean="0">
                <a:solidFill>
                  <a:srgbClr val="00B050"/>
                </a:solidFill>
              </a:rPr>
              <a:t>Compact system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 smtClean="0">
                <a:solidFill>
                  <a:srgbClr val="00B050"/>
                </a:solidFill>
              </a:rPr>
              <a:t>Per-pixel control</a:t>
            </a:r>
          </a:p>
          <a:p>
            <a:pPr>
              <a:spcAft>
                <a:spcPts val="600"/>
              </a:spcAft>
              <a:buClr>
                <a:srgbClr val="00B050"/>
              </a:buClr>
              <a:buFont typeface="Segoe UI Symbol" panose="020B0502040204020203" pitchFamily="34" charset="0"/>
              <a:buChar char="✔"/>
            </a:pPr>
            <a:r>
              <a:rPr lang="en-CA" sz="2000" kern="0" dirty="0" smtClean="0">
                <a:solidFill>
                  <a:srgbClr val="00B050"/>
                </a:solidFill>
              </a:rPr>
              <a:t>Inexpensive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200" y="251936"/>
            <a:ext cx="3897107" cy="1107996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pPr algn="ctr"/>
            <a:r>
              <a:rPr lang="en-CA" sz="2400" dirty="0">
                <a:solidFill>
                  <a:srgbClr val="0070C0"/>
                </a:solidFill>
              </a:rPr>
              <a:t>DUAL-TAP CODED-EXPOSURE </a:t>
            </a:r>
            <a:endParaRPr lang="en-CA" sz="2400" dirty="0" smtClean="0">
              <a:solidFill>
                <a:srgbClr val="0070C0"/>
              </a:solidFill>
            </a:endParaRPr>
          </a:p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DATA-MEMORY </a:t>
            </a:r>
            <a:r>
              <a:rPr lang="en-CA" sz="2400" dirty="0">
                <a:solidFill>
                  <a:srgbClr val="0070C0"/>
                </a:solidFill>
              </a:rPr>
              <a:t>PIXEL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68" y="1358101"/>
            <a:ext cx="3714932" cy="3213899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8458200" y="621268"/>
            <a:ext cx="3756600" cy="5703332"/>
            <a:chOff x="8458200" y="621268"/>
            <a:chExt cx="3756600" cy="5703332"/>
          </a:xfrm>
        </p:grpSpPr>
        <p:sp>
          <p:nvSpPr>
            <p:cNvPr id="12" name="TextBox 11"/>
            <p:cNvSpPr txBox="1"/>
            <p:nvPr/>
          </p:nvSpPr>
          <p:spPr>
            <a:xfrm>
              <a:off x="8458200" y="621268"/>
              <a:ext cx="3528000" cy="738664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>
                <a:defRPr sz="1500"/>
              </a:lvl1pPr>
            </a:lstStyle>
            <a:p>
              <a:pPr algn="ctr"/>
              <a:r>
                <a:rPr lang="en-CA" sz="2400" dirty="0" smtClean="0">
                  <a:solidFill>
                    <a:srgbClr val="0070C0"/>
                  </a:solidFill>
                </a:rPr>
                <a:t>ON-CHIP</a:t>
              </a:r>
            </a:p>
            <a:p>
              <a:pPr algn="ctr"/>
              <a:r>
                <a:rPr lang="en-CA" sz="2400" dirty="0" smtClean="0">
                  <a:solidFill>
                    <a:srgbClr val="0070C0"/>
                  </a:solidFill>
                </a:rPr>
                <a:t>CODE GENERATION</a:t>
              </a:r>
              <a:endParaRPr lang="en-CA" sz="2400" dirty="0">
                <a:solidFill>
                  <a:srgbClr val="0070C0"/>
                </a:solidFill>
              </a:endParaRPr>
            </a:p>
          </p:txBody>
        </p:sp>
        <p:sp>
          <p:nvSpPr>
            <p:cNvPr id="14" name="Content Placeholder 1"/>
            <p:cNvSpPr txBox="1">
              <a:spLocks/>
            </p:cNvSpPr>
            <p:nvPr/>
          </p:nvSpPr>
          <p:spPr bwMode="auto">
            <a:xfrm>
              <a:off x="8686800" y="4709385"/>
              <a:ext cx="3528000" cy="16152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b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293797" indent="-22034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00B050"/>
                </a:buClr>
                <a:buSzPct val="100000"/>
                <a:buFont typeface="Segoe UI Symbol" panose="020B0502040204020203" pitchFamily="34" charset="0"/>
                <a:buChar char="✔"/>
                <a:defRPr sz="2000" kern="0">
                  <a:solidFill>
                    <a:srgbClr val="00B050"/>
                  </a:solidFill>
                </a:defRPr>
              </a:lvl1pPr>
              <a:lvl2pPr marL="586514" indent="-194424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774"/>
                </a:spcAft>
                <a:buClr>
                  <a:srgbClr val="000000"/>
                </a:buClr>
                <a:buSzPct val="75000"/>
                <a:buFont typeface="Symbol" pitchFamily="18" charset="2"/>
                <a:buChar char=""/>
                <a:defRPr sz="3200">
                  <a:solidFill>
                    <a:srgbClr val="3333FF"/>
                  </a:solidFill>
                </a:defRPr>
              </a:lvl2pPr>
              <a:lvl3pPr marL="881390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578"/>
                </a:spcAft>
                <a:buClr>
                  <a:srgbClr val="000000"/>
                </a:buClr>
                <a:buSzPct val="45000"/>
                <a:buFont typeface="StarSymbol"/>
                <a:buChar char="●"/>
                <a:defRPr sz="2400">
                  <a:solidFill>
                    <a:srgbClr val="3366FF"/>
                  </a:solidFill>
                </a:defRPr>
              </a:lvl3pPr>
              <a:lvl4pPr marL="1175187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392"/>
                </a:spcAft>
                <a:buClr>
                  <a:srgbClr val="000000"/>
                </a:buClr>
                <a:buSzPct val="75000"/>
                <a:buFont typeface="Symbol" pitchFamily="18" charset="2"/>
                <a:buChar char=""/>
                <a:defRPr sz="2000">
                  <a:solidFill>
                    <a:srgbClr val="7030A0"/>
                  </a:solidFill>
                </a:defRPr>
              </a:lvl4pPr>
              <a:lvl5pPr marL="1468984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196"/>
                </a:spcAft>
                <a:buClr>
                  <a:srgbClr val="000000"/>
                </a:buClr>
                <a:buSzPct val="45000"/>
                <a:buFont typeface="StarSymbol"/>
                <a:buChar char="●"/>
                <a:defRPr>
                  <a:solidFill>
                    <a:srgbClr val="000000"/>
                  </a:solidFill>
                </a:defRPr>
              </a:lvl5pPr>
              <a:lvl6pPr marL="1780063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196"/>
                </a:spcAft>
                <a:buClr>
                  <a:srgbClr val="000000"/>
                </a:buClr>
                <a:buSzPct val="45000"/>
                <a:buFont typeface="StarSymbol" charset="0"/>
                <a:buChar char="●"/>
                <a:defRPr sz="1361">
                  <a:solidFill>
                    <a:srgbClr val="000000"/>
                  </a:solidFill>
                </a:defRPr>
              </a:lvl6pPr>
              <a:lvl7pPr marL="2091141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196"/>
                </a:spcAft>
                <a:buClr>
                  <a:srgbClr val="000000"/>
                </a:buClr>
                <a:buSzPct val="45000"/>
                <a:buFont typeface="StarSymbol" charset="0"/>
                <a:buChar char="●"/>
                <a:defRPr sz="1361">
                  <a:solidFill>
                    <a:srgbClr val="000000"/>
                  </a:solidFill>
                </a:defRPr>
              </a:lvl7pPr>
              <a:lvl8pPr marL="2402220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196"/>
                </a:spcAft>
                <a:buClr>
                  <a:srgbClr val="000000"/>
                </a:buClr>
                <a:buSzPct val="45000"/>
                <a:buFont typeface="StarSymbol" charset="0"/>
                <a:buChar char="●"/>
                <a:defRPr sz="1361">
                  <a:solidFill>
                    <a:srgbClr val="000000"/>
                  </a:solidFill>
                </a:defRPr>
              </a:lvl8pPr>
              <a:lvl9pPr marL="2713299" indent="-146898" defTabSz="311079" fontAlgn="ctr">
                <a:lnSpc>
                  <a:spcPct val="93000"/>
                </a:lnSpc>
                <a:spcBef>
                  <a:spcPct val="0"/>
                </a:spcBef>
                <a:spcAft>
                  <a:spcPts val="196"/>
                </a:spcAft>
                <a:buClr>
                  <a:srgbClr val="000000"/>
                </a:buClr>
                <a:buSzPct val="45000"/>
                <a:buFont typeface="StarSymbol" charset="0"/>
                <a:buChar char="●"/>
                <a:defRPr sz="1361">
                  <a:solidFill>
                    <a:srgbClr val="000000"/>
                  </a:solidFill>
                </a:defRPr>
              </a:lvl9pPr>
            </a:lstStyle>
            <a:p>
              <a:r>
                <a:rPr lang="en-CA" dirty="0"/>
                <a:t> </a:t>
              </a:r>
              <a:r>
                <a:rPr lang="en-CA" dirty="0" smtClean="0"/>
                <a:t>Fast adaptive </a:t>
              </a:r>
              <a:r>
                <a:rPr lang="en-CA" dirty="0"/>
                <a:t>coding</a:t>
              </a:r>
            </a:p>
            <a:p>
              <a:r>
                <a:rPr lang="en-CA" dirty="0"/>
                <a:t> </a:t>
              </a:r>
              <a:r>
                <a:rPr lang="en-CA" dirty="0" smtClean="0"/>
                <a:t>Energy </a:t>
              </a:r>
              <a:r>
                <a:rPr lang="en-CA" dirty="0"/>
                <a:t>efficient </a:t>
              </a:r>
              <a:br>
                <a:rPr lang="en-CA" dirty="0"/>
              </a:br>
              <a:r>
                <a:rPr lang="en-CA" dirty="0" smtClean="0"/>
                <a:t>exposure-code </a:t>
              </a:r>
              <a:r>
                <a:rPr lang="en-CA" dirty="0"/>
                <a:t>generation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046" y="1421686"/>
              <a:ext cx="2918310" cy="3839879"/>
            </a:xfrm>
            <a:prstGeom prst="rect">
              <a:avLst/>
            </a:prstGeom>
          </p:spPr>
        </p:pic>
      </p:grp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563224" y="5551121"/>
            <a:ext cx="5069458" cy="77347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293797" indent="-220348" defTabSz="311079" fontAlgn="ctr">
              <a:lnSpc>
                <a:spcPct val="93000"/>
              </a:lnSpc>
              <a:spcBef>
                <a:spcPct val="0"/>
              </a:spcBef>
              <a:spcAft>
                <a:spcPts val="600"/>
              </a:spcAft>
              <a:buClr>
                <a:srgbClr val="00B050"/>
              </a:buClr>
              <a:buSzPct val="100000"/>
              <a:buFont typeface="Segoe UI Symbol" panose="020B0502040204020203" pitchFamily="34" charset="0"/>
              <a:buChar char="✔"/>
              <a:defRPr sz="2000" kern="0">
                <a:solidFill>
                  <a:srgbClr val="00B050"/>
                </a:solidFill>
              </a:defRPr>
            </a:lvl1pPr>
            <a:lvl2pPr marL="586514" indent="-194424" defTabSz="311079" fontAlgn="ctr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</a:defRPr>
            </a:lvl2pPr>
            <a:lvl3pPr marL="881390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</a:defRPr>
            </a:lvl3pPr>
            <a:lvl4pPr marL="1175187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</a:defRPr>
            </a:lvl4pPr>
            <a:lvl5pPr marL="1468984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>
                <a:solidFill>
                  <a:srgbClr val="000000"/>
                </a:solidFill>
              </a:defRPr>
            </a:lvl5pPr>
            <a:lvl6pPr marL="1780063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</a:defRPr>
            </a:lvl6pPr>
            <a:lvl7pPr marL="2091141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</a:defRPr>
            </a:lvl7pPr>
            <a:lvl8pPr marL="2402220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</a:defRPr>
            </a:lvl8pPr>
            <a:lvl9pPr marL="2713299" indent="-146898" defTabSz="311079" fontAlgn="ctr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</a:defRPr>
            </a:lvl9pPr>
          </a:lstStyle>
          <a:p>
            <a:r>
              <a:rPr lang="en-CA" dirty="0" smtClean="0"/>
              <a:t>ADC1: Frame-rate </a:t>
            </a:r>
            <a:r>
              <a:rPr lang="en-CA" b="1" dirty="0" smtClean="0"/>
              <a:t>high-precision</a:t>
            </a:r>
            <a:r>
              <a:rPr lang="en-CA" dirty="0" smtClean="0"/>
              <a:t> </a:t>
            </a:r>
            <a:r>
              <a:rPr lang="en-CA" dirty="0"/>
              <a:t>readout</a:t>
            </a:r>
          </a:p>
          <a:p>
            <a:r>
              <a:rPr lang="en-CA" dirty="0" smtClean="0"/>
              <a:t>ADC2: </a:t>
            </a:r>
            <a:r>
              <a:rPr lang="en-CA" b="1" dirty="0" smtClean="0"/>
              <a:t>Fast </a:t>
            </a:r>
            <a:r>
              <a:rPr lang="en-CA" b="1" dirty="0"/>
              <a:t>subframe-rate</a:t>
            </a:r>
            <a:r>
              <a:rPr lang="en-CA" dirty="0"/>
              <a:t> </a:t>
            </a:r>
            <a:r>
              <a:rPr lang="en-CA" dirty="0" smtClean="0"/>
              <a:t>low-precision</a:t>
            </a:r>
            <a:endParaRPr lang="en-CA" dirty="0"/>
          </a:p>
        </p:txBody>
      </p:sp>
      <p:grpSp>
        <p:nvGrpSpPr>
          <p:cNvPr id="25" name="Group 24"/>
          <p:cNvGrpSpPr/>
          <p:nvPr/>
        </p:nvGrpSpPr>
        <p:grpSpPr>
          <a:xfrm>
            <a:off x="4348855" y="805934"/>
            <a:ext cx="3804545" cy="4832866"/>
            <a:chOff x="4348855" y="805934"/>
            <a:chExt cx="3804545" cy="4832866"/>
          </a:xfrm>
        </p:grpSpPr>
        <p:sp>
          <p:nvSpPr>
            <p:cNvPr id="11" name="TextBox 10"/>
            <p:cNvSpPr txBox="1"/>
            <p:nvPr/>
          </p:nvSpPr>
          <p:spPr>
            <a:xfrm>
              <a:off x="4549200" y="805934"/>
              <a:ext cx="352800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>
              <a:defPPr>
                <a:defRPr lang="en-US"/>
              </a:defPPr>
              <a:lvl1pPr>
                <a:defRPr sz="1500"/>
              </a:lvl1pPr>
            </a:lstStyle>
            <a:p>
              <a:pPr algn="ctr"/>
              <a:r>
                <a:rPr lang="en-CA" sz="2400" dirty="0" smtClean="0">
                  <a:solidFill>
                    <a:srgbClr val="0070C0"/>
                  </a:solidFill>
                </a:rPr>
                <a:t>MULTI-MODAL ADCs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8855" y="1320778"/>
              <a:ext cx="3190620" cy="315533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874" y="2279421"/>
              <a:ext cx="1206526" cy="335937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863300"/>
            <a:ext cx="1752593" cy="27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7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>
            <a:no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11150600" cy="5486400"/>
          </a:xfrm>
        </p:spPr>
        <p:txBody>
          <a:bodyPr>
            <a:noAutofit/>
          </a:bodyPr>
          <a:lstStyle/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Introduction to coded-exposure imaging</a:t>
            </a:r>
          </a:p>
          <a:p>
            <a:pPr marL="295275" indent="-295275"/>
            <a:r>
              <a:rPr lang="en-US" sz="3600" dirty="0" smtClean="0"/>
              <a:t>Architecture and operation</a:t>
            </a:r>
          </a:p>
          <a:p>
            <a:pPr marL="695296" lvl="1" indent="-295275"/>
            <a:r>
              <a:rPr lang="en-US" sz="3200" dirty="0" smtClean="0"/>
              <a:t>Dual-tap </a:t>
            </a:r>
            <a:r>
              <a:rPr lang="en-US" sz="3200" dirty="0"/>
              <a:t>coded-exposure data-memory </a:t>
            </a:r>
            <a:r>
              <a:rPr lang="en-US" sz="3200" dirty="0" smtClean="0"/>
              <a:t>pixel</a:t>
            </a:r>
          </a:p>
          <a:p>
            <a:pPr marL="695296" lvl="1" indent="-295275"/>
            <a:r>
              <a:rPr lang="en-US" sz="3200" dirty="0" smtClean="0"/>
              <a:t>Multi-modal readout</a:t>
            </a:r>
          </a:p>
          <a:p>
            <a:pPr marL="695296" lvl="1" indent="-295275"/>
            <a:r>
              <a:rPr lang="en-US" sz="3200" dirty="0" smtClean="0"/>
              <a:t>On-chip mask generation</a:t>
            </a:r>
            <a:endParaRPr lang="en-US" sz="3200" dirty="0"/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Single-shot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imaging applications</a:t>
            </a:r>
          </a:p>
          <a:p>
            <a:pPr marL="695296" lvl="1" indent="-295275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High-dynamic-range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Structured-light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557004C-44B4-1245-BEF3-96BA0F02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816318"/>
            <a:ext cx="458788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90" tIns="45697" rIns="91390" bIns="45697"/>
          <a:lstStyle/>
          <a:p>
            <a:pPr defTabSz="90963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8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00013 0.1004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/>
          <p:cNvSpPr/>
          <p:nvPr/>
        </p:nvSpPr>
        <p:spPr>
          <a:xfrm>
            <a:off x="6450806" y="4103098"/>
            <a:ext cx="334169" cy="1570619"/>
          </a:xfrm>
          <a:prstGeom prst="rect">
            <a:avLst/>
          </a:prstGeom>
          <a:solidFill>
            <a:srgbClr val="C4C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Rectangle 66"/>
          <p:cNvSpPr/>
          <p:nvPr/>
        </p:nvSpPr>
        <p:spPr>
          <a:xfrm>
            <a:off x="6315075" y="4103098"/>
            <a:ext cx="135731" cy="1570619"/>
          </a:xfrm>
          <a:prstGeom prst="rect">
            <a:avLst/>
          </a:prstGeom>
          <a:solidFill>
            <a:srgbClr val="C4C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Rectangle 65"/>
          <p:cNvSpPr/>
          <p:nvPr/>
        </p:nvSpPr>
        <p:spPr>
          <a:xfrm>
            <a:off x="6072188" y="4103098"/>
            <a:ext cx="242887" cy="1570619"/>
          </a:xfrm>
          <a:prstGeom prst="rect">
            <a:avLst/>
          </a:prstGeom>
          <a:solidFill>
            <a:srgbClr val="E3F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Rectangle 64"/>
          <p:cNvSpPr/>
          <p:nvPr/>
        </p:nvSpPr>
        <p:spPr>
          <a:xfrm>
            <a:off x="4081145" y="4103098"/>
            <a:ext cx="1991043" cy="1570619"/>
          </a:xfrm>
          <a:prstGeom prst="rect">
            <a:avLst/>
          </a:prstGeom>
          <a:solidFill>
            <a:srgbClr val="FFF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64" y="796521"/>
            <a:ext cx="3527999" cy="3315804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88625"/>
            <a:ext cx="6353998" cy="27184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" y="3886200"/>
            <a:ext cx="6685607" cy="161999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880350" y="685800"/>
            <a:ext cx="3716942" cy="683314"/>
            <a:chOff x="7880350" y="762000"/>
            <a:chExt cx="3716942" cy="683314"/>
          </a:xfrm>
        </p:grpSpPr>
        <p:sp>
          <p:nvSpPr>
            <p:cNvPr id="14" name="Rectangle 13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1700" dirty="0" smtClean="0">
                  <a:solidFill>
                    <a:srgbClr val="978229"/>
                  </a:solidFill>
                </a:rPr>
                <a:t>PHOTO-DIODE ELECTRONS</a:t>
              </a:r>
              <a:endParaRPr lang="en-CA" sz="1700" dirty="0">
                <a:solidFill>
                  <a:srgbClr val="978229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185150" y="977657"/>
              <a:ext cx="34121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1700" dirty="0" smtClean="0">
                  <a:solidFill>
                    <a:srgbClr val="4E5828"/>
                  </a:solidFill>
                </a:rPr>
                <a:t>STORAGE-DIODE ELECTRONS </a:t>
              </a:r>
              <a:endParaRPr lang="en-CA" sz="1700" dirty="0">
                <a:solidFill>
                  <a:srgbClr val="4E5828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185150" y="1193314"/>
              <a:ext cx="3412142" cy="25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sz="1700" dirty="0" smtClean="0">
                  <a:solidFill>
                    <a:srgbClr val="5252E8"/>
                  </a:solidFill>
                </a:rPr>
                <a:t>TAP1 ELECTRONS </a:t>
              </a:r>
              <a:endParaRPr lang="en-CA" sz="1700" dirty="0">
                <a:solidFill>
                  <a:srgbClr val="5252E8"/>
                </a:solidFill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7880350" y="1319314"/>
              <a:ext cx="304800" cy="0"/>
            </a:xfrm>
            <a:prstGeom prst="line">
              <a:avLst/>
            </a:prstGeom>
            <a:ln w="50800" cap="rnd">
              <a:solidFill>
                <a:srgbClr val="5252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880350" y="1103657"/>
              <a:ext cx="304800" cy="0"/>
            </a:xfrm>
            <a:prstGeom prst="line">
              <a:avLst/>
            </a:prstGeom>
            <a:ln w="50800" cap="rnd">
              <a:solidFill>
                <a:srgbClr val="4E58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978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Conventional Data-Memory Pixel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8870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64" y="796521"/>
            <a:ext cx="3527999" cy="331580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07764" y="796520"/>
            <a:ext cx="3528000" cy="335032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6450806" y="4103098"/>
            <a:ext cx="334169" cy="1570619"/>
          </a:xfrm>
          <a:prstGeom prst="rect">
            <a:avLst/>
          </a:prstGeom>
          <a:solidFill>
            <a:srgbClr val="C4C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/>
          <p:cNvSpPr/>
          <p:nvPr/>
        </p:nvSpPr>
        <p:spPr>
          <a:xfrm>
            <a:off x="6315075" y="4103098"/>
            <a:ext cx="135731" cy="1570619"/>
          </a:xfrm>
          <a:prstGeom prst="rect">
            <a:avLst/>
          </a:prstGeom>
          <a:solidFill>
            <a:srgbClr val="C4C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6072188" y="4103098"/>
            <a:ext cx="242887" cy="1570619"/>
          </a:xfrm>
          <a:prstGeom prst="rect">
            <a:avLst/>
          </a:prstGeom>
          <a:solidFill>
            <a:srgbClr val="E3F4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>
            <a:off x="4081145" y="4103098"/>
            <a:ext cx="1991043" cy="1570619"/>
          </a:xfrm>
          <a:prstGeom prst="rect">
            <a:avLst/>
          </a:prstGeom>
          <a:solidFill>
            <a:srgbClr val="FFF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9" y="3886200"/>
            <a:ext cx="6685607" cy="16199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" y="3886200"/>
            <a:ext cx="6759666" cy="178308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" name="full"/>
          <p:cNvGrpSpPr/>
          <p:nvPr/>
        </p:nvGrpSpPr>
        <p:grpSpPr>
          <a:xfrm>
            <a:off x="203200" y="152400"/>
            <a:ext cx="11785600" cy="3733800"/>
            <a:chOff x="203200" y="152400"/>
            <a:chExt cx="11785600" cy="3733800"/>
          </a:xfrm>
        </p:grpSpPr>
        <p:sp>
          <p:nvSpPr>
            <p:cNvPr id="25" name="title_full"/>
            <p:cNvSpPr txBox="1">
              <a:spLocks/>
            </p:cNvSpPr>
            <p:nvPr/>
          </p:nvSpPr>
          <p:spPr>
            <a:xfrm>
              <a:off x="203200" y="152400"/>
              <a:ext cx="11785600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32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CA" dirty="0" smtClean="0"/>
                <a:t>Dual-tap </a:t>
              </a:r>
              <a:r>
                <a:rPr lang="en-CA" dirty="0"/>
                <a:t>Coded-Exposure Data-memory Pixel</a:t>
              </a:r>
            </a:p>
          </p:txBody>
        </p:sp>
        <p:pic>
          <p:nvPicPr>
            <p:cNvPr id="24" name="sch_full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46270"/>
              <a:ext cx="6378668" cy="3139930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5" name="dual_tap"/>
          <p:cNvGrpSpPr/>
          <p:nvPr/>
        </p:nvGrpSpPr>
        <p:grpSpPr>
          <a:xfrm>
            <a:off x="203200" y="152400"/>
            <a:ext cx="11785600" cy="3733799"/>
            <a:chOff x="203200" y="152400"/>
            <a:chExt cx="11785600" cy="3733799"/>
          </a:xfrm>
        </p:grpSpPr>
        <p:sp>
          <p:nvSpPr>
            <p:cNvPr id="22" name="title_dual_tap"/>
            <p:cNvSpPr txBox="1">
              <a:spLocks/>
            </p:cNvSpPr>
            <p:nvPr/>
          </p:nvSpPr>
          <p:spPr>
            <a:xfrm>
              <a:off x="203200" y="152400"/>
              <a:ext cx="11785600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32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CA" dirty="0">
                  <a:solidFill>
                    <a:srgbClr val="0070C0"/>
                  </a:solidFill>
                </a:rPr>
                <a:t>Dual-tap</a:t>
              </a:r>
              <a:r>
                <a:rPr lang="en-CA" dirty="0" smtClean="0"/>
                <a:t> </a:t>
              </a:r>
              <a:r>
                <a:rPr lang="en-CA" dirty="0"/>
                <a:t>Coded-Exposure Data-memory Pixel</a:t>
              </a:r>
            </a:p>
          </p:txBody>
        </p:sp>
        <p:pic>
          <p:nvPicPr>
            <p:cNvPr id="23" name="sch_dual_tap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46270"/>
              <a:ext cx="6378666" cy="3139929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9" name="coded_exp"/>
          <p:cNvGrpSpPr/>
          <p:nvPr/>
        </p:nvGrpSpPr>
        <p:grpSpPr>
          <a:xfrm>
            <a:off x="203200" y="152400"/>
            <a:ext cx="11785600" cy="3733799"/>
            <a:chOff x="203200" y="152400"/>
            <a:chExt cx="11785600" cy="3733799"/>
          </a:xfrm>
        </p:grpSpPr>
        <p:sp>
          <p:nvSpPr>
            <p:cNvPr id="26" name="Title_coded_exp"/>
            <p:cNvSpPr txBox="1">
              <a:spLocks/>
            </p:cNvSpPr>
            <p:nvPr/>
          </p:nvSpPr>
          <p:spPr>
            <a:xfrm>
              <a:off x="203200" y="152400"/>
              <a:ext cx="11785600" cy="609600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332" rtl="0" eaLnBrk="1" latinLnBrk="0" hangingPunct="1">
                <a:spcBef>
                  <a:spcPct val="0"/>
                </a:spcBef>
                <a:buNone/>
                <a:defRPr sz="40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CA" dirty="0" smtClean="0"/>
                <a:t>Dual-tap </a:t>
              </a:r>
              <a:r>
                <a:rPr lang="en-CA" dirty="0">
                  <a:solidFill>
                    <a:srgbClr val="0070C0"/>
                  </a:solidFill>
                </a:rPr>
                <a:t>Coded-Exposure </a:t>
              </a:r>
              <a:r>
                <a:rPr lang="en-CA" dirty="0" smtClean="0"/>
                <a:t>Data-memory Pixel</a:t>
              </a:r>
              <a:endParaRPr lang="en-CA" dirty="0"/>
            </a:p>
          </p:txBody>
        </p:sp>
        <p:pic>
          <p:nvPicPr>
            <p:cNvPr id="10" name="sch_coded_exp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46270"/>
              <a:ext cx="6378668" cy="3139929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66670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Dual-tap Coded-Exposure Data-memory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6270"/>
            <a:ext cx="6378668" cy="3139930"/>
          </a:xfrm>
          <a:prstGeom prst="rect">
            <a:avLst/>
          </a:prstGeom>
        </p:spPr>
      </p:pic>
      <p:pic>
        <p:nvPicPr>
          <p:cNvPr id="46" name="timing_adc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" y="3886200"/>
            <a:ext cx="6680645" cy="2108727"/>
          </a:xfrm>
          <a:prstGeom prst="rect">
            <a:avLst/>
          </a:prstGeom>
        </p:spPr>
      </p:pic>
      <p:sp>
        <p:nvSpPr>
          <p:cNvPr id="48" name="hide_adc1_timing_part"/>
          <p:cNvSpPr/>
          <p:nvPr/>
        </p:nvSpPr>
        <p:spPr>
          <a:xfrm>
            <a:off x="79614" y="5713584"/>
            <a:ext cx="6759666" cy="42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hide_adc1_timing"/>
          <p:cNvSpPr/>
          <p:nvPr/>
        </p:nvSpPr>
        <p:spPr>
          <a:xfrm>
            <a:off x="76200" y="5181600"/>
            <a:ext cx="6759666" cy="1100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5" name="timing_conventional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3"/>
          <a:stretch/>
        </p:blipFill>
        <p:spPr>
          <a:xfrm>
            <a:off x="109239" y="4524374"/>
            <a:ext cx="6685607" cy="98182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4" name="fram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2"/>
          <a:stretch/>
        </p:blipFill>
        <p:spPr>
          <a:xfrm>
            <a:off x="109239" y="3886200"/>
            <a:ext cx="6685607" cy="5714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charge_tota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34" y="838200"/>
            <a:ext cx="3940900" cy="4571998"/>
          </a:xfrm>
          <a:prstGeom prst="rect">
            <a:avLst/>
          </a:prstGeom>
        </p:spPr>
      </p:pic>
      <p:pic>
        <p:nvPicPr>
          <p:cNvPr id="31" name="ticks_botto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1999" cy="4573272"/>
          </a:xfrm>
          <a:prstGeom prst="rect">
            <a:avLst/>
          </a:prstGeom>
        </p:spPr>
      </p:pic>
      <p:pic>
        <p:nvPicPr>
          <p:cNvPr id="42" name="ticks_top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2000" cy="45732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4"/>
          <a:stretch/>
        </p:blipFill>
        <p:spPr>
          <a:xfrm>
            <a:off x="7507764" y="3733799"/>
            <a:ext cx="3527999" cy="37852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6201" y="4480070"/>
            <a:ext cx="6759665" cy="118921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hide_waveform"/>
          <p:cNvSpPr/>
          <p:nvPr/>
        </p:nvSpPr>
        <p:spPr>
          <a:xfrm>
            <a:off x="3752850" y="5105400"/>
            <a:ext cx="3041996" cy="1176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2" name="Group 11"/>
          <p:cNvGrpSpPr/>
          <p:nvPr/>
        </p:nvGrpSpPr>
        <p:grpSpPr>
          <a:xfrm>
            <a:off x="7880350" y="762000"/>
            <a:ext cx="3716942" cy="252000"/>
            <a:chOff x="7880350" y="762000"/>
            <a:chExt cx="3716942" cy="252000"/>
          </a:xfrm>
        </p:grpSpPr>
        <p:sp>
          <p:nvSpPr>
            <p:cNvPr id="3" name="Rectangle 2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rgbClr val="776620"/>
                  </a:solidFill>
                  <a:latin typeface="Arial Narrow" panose="020B0606020202030204" pitchFamily="34" charset="0"/>
                </a:rPr>
                <a:t>PHOTO-GENERATED ELECTRONS</a:t>
              </a:r>
              <a:endParaRPr lang="en-CA" dirty="0">
                <a:solidFill>
                  <a:srgbClr val="77662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77662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 rot="16200000">
            <a:off x="6871202" y="2010397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latin typeface="Arial Narrow" panose="020B0606020202030204" pitchFamily="34" charset="0"/>
              </a:rPr>
              <a:t>#ELECTRONS</a:t>
            </a:r>
            <a:endParaRPr lang="en-CA" dirty="0">
              <a:latin typeface="Arial Narrow" panose="020B0606020202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7880350" y="762000"/>
            <a:ext cx="3716942" cy="683314"/>
            <a:chOff x="7880350" y="762000"/>
            <a:chExt cx="3716942" cy="683314"/>
          </a:xfrm>
        </p:grpSpPr>
        <p:sp>
          <p:nvSpPr>
            <p:cNvPr id="40" name="Rectangle 39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rgbClr val="776620"/>
                  </a:solidFill>
                  <a:latin typeface="Arial Narrow" panose="020B0606020202030204" pitchFamily="34" charset="0"/>
                </a:rPr>
                <a:t>PHOTO-GENERATED ELECTRONS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185150" y="977657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5252E8"/>
                  </a:solidFill>
                  <a:latin typeface="Arial Narrow" panose="020B0606020202030204" pitchFamily="34" charset="0"/>
                </a:rPr>
                <a:t>TAP1 ELECTRONS</a:t>
              </a:r>
              <a:endParaRPr lang="en-CA" dirty="0">
                <a:solidFill>
                  <a:srgbClr val="5252E8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185150" y="1193314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D96417"/>
                  </a:solidFill>
                  <a:latin typeface="Arial Narrow" panose="020B0606020202030204" pitchFamily="34" charset="0"/>
                </a:rPr>
                <a:t>TAP2 ELECTRONS</a:t>
              </a:r>
              <a:endParaRPr lang="en-CA" dirty="0">
                <a:solidFill>
                  <a:srgbClr val="D96417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7880350" y="1319314"/>
              <a:ext cx="304800" cy="0"/>
            </a:xfrm>
            <a:prstGeom prst="line">
              <a:avLst/>
            </a:prstGeom>
            <a:ln w="50800" cap="rnd">
              <a:solidFill>
                <a:srgbClr val="D964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880350" y="1103657"/>
              <a:ext cx="304800" cy="0"/>
            </a:xfrm>
            <a:prstGeom prst="line">
              <a:avLst/>
            </a:prstGeom>
            <a:ln w="50800" cap="rnd">
              <a:solidFill>
                <a:srgbClr val="5252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978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541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2.91667E-6 0.0849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2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8" grpId="0" animBg="1"/>
      <p:bldP spid="5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Dual-tap Coded-Exposure Data-memory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6270"/>
            <a:ext cx="6378668" cy="3139930"/>
          </a:xfrm>
          <a:prstGeom prst="rect">
            <a:avLst/>
          </a:prstGeom>
        </p:spPr>
      </p:pic>
      <p:pic>
        <p:nvPicPr>
          <p:cNvPr id="28" name="charge_total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34" y="838200"/>
            <a:ext cx="3940901" cy="4571998"/>
          </a:xfrm>
          <a:prstGeom prst="rect">
            <a:avLst/>
          </a:prstGeom>
        </p:spPr>
      </p:pic>
      <p:pic>
        <p:nvPicPr>
          <p:cNvPr id="31" name="ticks_botto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1999" cy="4573272"/>
          </a:xfrm>
          <a:prstGeom prst="rect">
            <a:avLst/>
          </a:prstGeom>
        </p:spPr>
      </p:pic>
      <p:pic>
        <p:nvPicPr>
          <p:cNvPr id="32" name="ytick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1999" cy="4573273"/>
          </a:xfrm>
          <a:prstGeom prst="rect">
            <a:avLst/>
          </a:prstGeom>
        </p:spPr>
      </p:pic>
      <p:pic>
        <p:nvPicPr>
          <p:cNvPr id="34" name="charge_0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265" y="3684619"/>
            <a:ext cx="277369" cy="1284551"/>
          </a:xfrm>
          <a:prstGeom prst="rect">
            <a:avLst/>
          </a:prstGeom>
        </p:spPr>
      </p:pic>
      <p:pic>
        <p:nvPicPr>
          <p:cNvPr id="35" name="charge_01_SD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341" y="3429663"/>
            <a:ext cx="275267" cy="898036"/>
          </a:xfrm>
          <a:prstGeom prst="rect">
            <a:avLst/>
          </a:prstGeom>
        </p:spPr>
      </p:pic>
      <p:pic>
        <p:nvPicPr>
          <p:cNvPr id="36" name="charge_02_PP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33" y="4660827"/>
            <a:ext cx="258550" cy="308343"/>
          </a:xfrm>
          <a:prstGeom prst="rect">
            <a:avLst/>
          </a:prstGeom>
        </p:spPr>
      </p:pic>
      <p:pic>
        <p:nvPicPr>
          <p:cNvPr id="37" name="charge_0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25" y="3175798"/>
            <a:ext cx="277200" cy="1790991"/>
          </a:xfrm>
          <a:prstGeom prst="rect">
            <a:avLst/>
          </a:prstGeom>
        </p:spPr>
      </p:pic>
      <p:pic>
        <p:nvPicPr>
          <p:cNvPr id="38" name="charge_0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638" y="2922191"/>
            <a:ext cx="277199" cy="2044598"/>
          </a:xfrm>
          <a:prstGeom prst="rect">
            <a:avLst/>
          </a:prstGeom>
        </p:spPr>
      </p:pic>
      <p:pic>
        <p:nvPicPr>
          <p:cNvPr id="39" name="charge_04_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43" y="1148058"/>
            <a:ext cx="2109764" cy="3932739"/>
          </a:xfrm>
          <a:prstGeom prst="rect">
            <a:avLst/>
          </a:prstGeom>
        </p:spPr>
      </p:pic>
      <p:pic>
        <p:nvPicPr>
          <p:cNvPr id="42" name="ticks_top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1999" cy="4573273"/>
          </a:xfrm>
          <a:prstGeom prst="rect">
            <a:avLst/>
          </a:prstGeom>
        </p:spPr>
      </p:pic>
      <p:pic>
        <p:nvPicPr>
          <p:cNvPr id="33" name="adc1_tap_indicator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060" y="883256"/>
            <a:ext cx="3864326" cy="4483161"/>
          </a:xfrm>
          <a:prstGeom prst="rect">
            <a:avLst/>
          </a:prstGeom>
        </p:spPr>
      </p:pic>
      <p:pic>
        <p:nvPicPr>
          <p:cNvPr id="25" name="timing_adc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" y="3886200"/>
            <a:ext cx="6680645" cy="2108727"/>
          </a:xfrm>
          <a:prstGeom prst="rect">
            <a:avLst/>
          </a:prstGeom>
        </p:spPr>
      </p:pic>
      <p:sp>
        <p:nvSpPr>
          <p:cNvPr id="26" name="hide_adc1_timing_part"/>
          <p:cNvSpPr/>
          <p:nvPr/>
        </p:nvSpPr>
        <p:spPr>
          <a:xfrm>
            <a:off x="79614" y="5713584"/>
            <a:ext cx="6759666" cy="4272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Circular Arrow 21"/>
          <p:cNvSpPr/>
          <p:nvPr/>
        </p:nvSpPr>
        <p:spPr>
          <a:xfrm rot="15597674">
            <a:off x="7759853" y="4088299"/>
            <a:ext cx="609600" cy="685800"/>
          </a:xfrm>
          <a:prstGeom prst="circularArrow">
            <a:avLst>
              <a:gd name="adj1" fmla="val 6933"/>
              <a:gd name="adj2" fmla="val 1142319"/>
              <a:gd name="adj3" fmla="val 20491601"/>
              <a:gd name="adj4" fmla="val 12253292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4" name="Up Arrow 23"/>
          <p:cNvSpPr/>
          <p:nvPr/>
        </p:nvSpPr>
        <p:spPr>
          <a:xfrm>
            <a:off x="4395788" y="5386111"/>
            <a:ext cx="152400" cy="333933"/>
          </a:xfrm>
          <a:prstGeom prst="up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Up Arrow 39"/>
          <p:cNvSpPr/>
          <p:nvPr/>
        </p:nvSpPr>
        <p:spPr>
          <a:xfrm>
            <a:off x="4662488" y="5667098"/>
            <a:ext cx="152400" cy="333933"/>
          </a:xfrm>
          <a:prstGeom prst="up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Circular Arrow 40"/>
          <p:cNvSpPr/>
          <p:nvPr/>
        </p:nvSpPr>
        <p:spPr>
          <a:xfrm rot="15597674">
            <a:off x="7924413" y="3481532"/>
            <a:ext cx="649725" cy="685800"/>
          </a:xfrm>
          <a:prstGeom prst="circularArrow">
            <a:avLst>
              <a:gd name="adj1" fmla="val 6933"/>
              <a:gd name="adj2" fmla="val 1142319"/>
              <a:gd name="adj3" fmla="val 20491601"/>
              <a:gd name="adj4" fmla="val 12049590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3" name="Up Arrow 42"/>
          <p:cNvSpPr/>
          <p:nvPr/>
        </p:nvSpPr>
        <p:spPr>
          <a:xfrm>
            <a:off x="4800600" y="5386111"/>
            <a:ext cx="152400" cy="333933"/>
          </a:xfrm>
          <a:prstGeom prst="up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Circular Arrow 43"/>
          <p:cNvSpPr/>
          <p:nvPr/>
        </p:nvSpPr>
        <p:spPr>
          <a:xfrm rot="15597674">
            <a:off x="8019059" y="4088299"/>
            <a:ext cx="609600" cy="685800"/>
          </a:xfrm>
          <a:prstGeom prst="circularArrow">
            <a:avLst>
              <a:gd name="adj1" fmla="val 6933"/>
              <a:gd name="adj2" fmla="val 1142319"/>
              <a:gd name="adj3" fmla="val 20491601"/>
              <a:gd name="adj4" fmla="val 12253292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5" name="Up Arrow 44"/>
          <p:cNvSpPr/>
          <p:nvPr/>
        </p:nvSpPr>
        <p:spPr>
          <a:xfrm>
            <a:off x="5067410" y="5667098"/>
            <a:ext cx="152400" cy="333933"/>
          </a:xfrm>
          <a:prstGeom prst="up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Circular Arrow 45"/>
          <p:cNvSpPr/>
          <p:nvPr/>
        </p:nvSpPr>
        <p:spPr>
          <a:xfrm rot="16200000">
            <a:off x="8004852" y="3361730"/>
            <a:ext cx="906065" cy="685800"/>
          </a:xfrm>
          <a:prstGeom prst="circularArrow">
            <a:avLst>
              <a:gd name="adj1" fmla="val 6933"/>
              <a:gd name="adj2" fmla="val 1142319"/>
              <a:gd name="adj3" fmla="val 20491601"/>
              <a:gd name="adj4" fmla="val 10744489"/>
              <a:gd name="adj5" fmla="val 125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47" name="Up Arrow 46"/>
          <p:cNvSpPr/>
          <p:nvPr/>
        </p:nvSpPr>
        <p:spPr>
          <a:xfrm>
            <a:off x="4210050" y="4809567"/>
            <a:ext cx="152400" cy="333933"/>
          </a:xfrm>
          <a:prstGeom prst="upArrow">
            <a:avLst>
              <a:gd name="adj1" fmla="val 28125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7" name="Group 26"/>
          <p:cNvGrpSpPr/>
          <p:nvPr/>
        </p:nvGrpSpPr>
        <p:grpSpPr>
          <a:xfrm>
            <a:off x="7880350" y="762000"/>
            <a:ext cx="3716942" cy="683314"/>
            <a:chOff x="7880350" y="762000"/>
            <a:chExt cx="3716942" cy="683314"/>
          </a:xfrm>
        </p:grpSpPr>
        <p:sp>
          <p:nvSpPr>
            <p:cNvPr id="29" name="Rectangle 28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rgbClr val="776620"/>
                  </a:solidFill>
                  <a:latin typeface="Arial Narrow" panose="020B0606020202030204" pitchFamily="34" charset="0"/>
                </a:rPr>
                <a:t>PHOTO-GENERATED ELECTRONS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85150" y="977657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5252E8"/>
                  </a:solidFill>
                  <a:latin typeface="Arial Narrow" panose="020B0606020202030204" pitchFamily="34" charset="0"/>
                </a:rPr>
                <a:t>TAP1 ELECTRONS</a:t>
              </a:r>
              <a:endParaRPr lang="en-CA" dirty="0">
                <a:solidFill>
                  <a:srgbClr val="5252E8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185150" y="1193314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D96417"/>
                  </a:solidFill>
                  <a:latin typeface="Arial Narrow" panose="020B0606020202030204" pitchFamily="34" charset="0"/>
                </a:rPr>
                <a:t>TAP2 ELECTRONS</a:t>
              </a:r>
              <a:endParaRPr lang="en-CA" dirty="0">
                <a:solidFill>
                  <a:srgbClr val="D96417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7880350" y="1319314"/>
              <a:ext cx="304800" cy="0"/>
            </a:xfrm>
            <a:prstGeom prst="line">
              <a:avLst/>
            </a:prstGeom>
            <a:ln w="50800" cap="rnd">
              <a:solidFill>
                <a:srgbClr val="D964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880350" y="1103657"/>
              <a:ext cx="304800" cy="0"/>
            </a:xfrm>
            <a:prstGeom prst="line">
              <a:avLst/>
            </a:prstGeom>
            <a:ln w="50800" cap="rnd">
              <a:solidFill>
                <a:srgbClr val="5252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978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7697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4" grpId="0" animBg="1"/>
      <p:bldP spid="24" grpId="1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Dual-tap Coded-Exposure Data-memory </a:t>
            </a:r>
            <a:r>
              <a:rPr lang="en-CA" dirty="0" smtClean="0"/>
              <a:t>Pixel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6270"/>
            <a:ext cx="6378668" cy="3139930"/>
          </a:xfrm>
          <a:prstGeom prst="rect">
            <a:avLst/>
          </a:prstGeom>
        </p:spPr>
      </p:pic>
      <p:pic>
        <p:nvPicPr>
          <p:cNvPr id="42" name="All_volt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35" y="838200"/>
            <a:ext cx="3941999" cy="4573273"/>
          </a:xfrm>
          <a:prstGeom prst="rect">
            <a:avLst/>
          </a:prstGeom>
        </p:spPr>
      </p:pic>
      <p:pic>
        <p:nvPicPr>
          <p:cNvPr id="25" name="timing_adc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" y="3886200"/>
            <a:ext cx="6680645" cy="2108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311" y="1554049"/>
            <a:ext cx="952841" cy="408475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80350" y="762000"/>
            <a:ext cx="3716942" cy="683314"/>
            <a:chOff x="7880350" y="762000"/>
            <a:chExt cx="3716942" cy="683314"/>
          </a:xfrm>
        </p:grpSpPr>
        <p:sp>
          <p:nvSpPr>
            <p:cNvPr id="9" name="Rectangle 8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rgbClr val="776620"/>
                  </a:solidFill>
                  <a:latin typeface="Arial Narrow" panose="020B0606020202030204" pitchFamily="34" charset="0"/>
                </a:rPr>
                <a:t>PHOTO-GENERATED ELECTRONS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85150" y="977657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5252E8"/>
                  </a:solidFill>
                  <a:latin typeface="Arial Narrow" panose="020B0606020202030204" pitchFamily="34" charset="0"/>
                </a:rPr>
                <a:t>TAP1 ELECTRONS</a:t>
              </a:r>
              <a:endParaRPr lang="en-CA" dirty="0">
                <a:solidFill>
                  <a:srgbClr val="5252E8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185150" y="1193314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D96417"/>
                  </a:solidFill>
                  <a:latin typeface="Arial Narrow" panose="020B0606020202030204" pitchFamily="34" charset="0"/>
                </a:rPr>
                <a:t>TAP2 ELECTRONS</a:t>
              </a:r>
              <a:endParaRPr lang="en-CA" dirty="0">
                <a:solidFill>
                  <a:srgbClr val="D96417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880350" y="1319314"/>
              <a:ext cx="304800" cy="0"/>
            </a:xfrm>
            <a:prstGeom prst="line">
              <a:avLst/>
            </a:prstGeom>
            <a:ln w="50800" cap="rnd">
              <a:solidFill>
                <a:srgbClr val="D964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880350" y="1103657"/>
              <a:ext cx="304800" cy="0"/>
            </a:xfrm>
            <a:prstGeom prst="line">
              <a:avLst/>
            </a:prstGeom>
            <a:ln w="50800" cap="rnd">
              <a:solidFill>
                <a:srgbClr val="5252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978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54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Dual-tap Coded-Exposure Data-memory Pixel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6270"/>
            <a:ext cx="6378668" cy="3139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2" y="3886200"/>
            <a:ext cx="6680645" cy="2381912"/>
          </a:xfrm>
          <a:prstGeom prst="rect">
            <a:avLst/>
          </a:prstGeom>
        </p:spPr>
      </p:pic>
      <p:pic>
        <p:nvPicPr>
          <p:cNvPr id="9" name="charge_tota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034" y="838200"/>
            <a:ext cx="3940900" cy="4571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0" y="1066800"/>
            <a:ext cx="360934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783" y="1907494"/>
            <a:ext cx="2211275" cy="37313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80350" y="762000"/>
            <a:ext cx="3716942" cy="683314"/>
            <a:chOff x="7880350" y="762000"/>
            <a:chExt cx="3716942" cy="683314"/>
          </a:xfrm>
        </p:grpSpPr>
        <p:sp>
          <p:nvSpPr>
            <p:cNvPr id="12" name="Rectangle 11"/>
            <p:cNvSpPr/>
            <p:nvPr/>
          </p:nvSpPr>
          <p:spPr>
            <a:xfrm>
              <a:off x="8185150" y="762000"/>
              <a:ext cx="3412142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rgbClr val="776620"/>
                  </a:solidFill>
                  <a:latin typeface="Arial Narrow" panose="020B0606020202030204" pitchFamily="34" charset="0"/>
                </a:rPr>
                <a:t>PHOTO-GENERATED ELECTRONS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185150" y="977657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5252E8"/>
                  </a:solidFill>
                  <a:latin typeface="Arial Narrow" panose="020B0606020202030204" pitchFamily="34" charset="0"/>
                </a:rPr>
                <a:t>TAP1 ELECTRONS</a:t>
              </a:r>
              <a:endParaRPr lang="en-CA" dirty="0">
                <a:solidFill>
                  <a:srgbClr val="5252E8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185150" y="1193314"/>
              <a:ext cx="1763713" cy="25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r>
                <a:rPr lang="en-CA" dirty="0" smtClean="0">
                  <a:solidFill>
                    <a:srgbClr val="D96417"/>
                  </a:solidFill>
                  <a:latin typeface="Arial Narrow" panose="020B0606020202030204" pitchFamily="34" charset="0"/>
                </a:rPr>
                <a:t>TAP2 ELECTRONS</a:t>
              </a:r>
              <a:endParaRPr lang="en-CA" dirty="0">
                <a:solidFill>
                  <a:srgbClr val="D96417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880350" y="1319314"/>
              <a:ext cx="304800" cy="0"/>
            </a:xfrm>
            <a:prstGeom prst="line">
              <a:avLst/>
            </a:prstGeom>
            <a:ln w="50800" cap="rnd">
              <a:solidFill>
                <a:srgbClr val="D9641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880350" y="1103657"/>
              <a:ext cx="304800" cy="0"/>
            </a:xfrm>
            <a:prstGeom prst="line">
              <a:avLst/>
            </a:prstGeom>
            <a:ln w="50800" cap="rnd">
              <a:solidFill>
                <a:srgbClr val="5252E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880350" y="888000"/>
              <a:ext cx="304800" cy="0"/>
            </a:xfrm>
            <a:prstGeom prst="line">
              <a:avLst/>
            </a:prstGeom>
            <a:ln w="50800" cap="rnd">
              <a:solidFill>
                <a:srgbClr val="9782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665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55" y="1681117"/>
            <a:ext cx="6965645" cy="3428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Dual-tap </a:t>
            </a:r>
            <a:r>
              <a:rPr lang="en-CA" dirty="0" smtClean="0"/>
              <a:t>Coded-Exposure </a:t>
            </a:r>
            <a:r>
              <a:rPr lang="en-CA" dirty="0"/>
              <a:t>Data-memory Pixel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176" y="1273723"/>
            <a:ext cx="4905231" cy="424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/>
          <a:lstStyle/>
          <a:p>
            <a:r>
              <a:rPr lang="en-CA" dirty="0"/>
              <a:t>Computational Imaging Applications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626" y="781050"/>
            <a:ext cx="3140135" cy="2386868"/>
            <a:chOff x="41626" y="1036378"/>
            <a:chExt cx="3140135" cy="2386868"/>
          </a:xfrm>
        </p:grpSpPr>
        <p:grpSp>
          <p:nvGrpSpPr>
            <p:cNvPr id="7" name="Group 6"/>
            <p:cNvGrpSpPr/>
            <p:nvPr/>
          </p:nvGrpSpPr>
          <p:grpSpPr>
            <a:xfrm>
              <a:off x="45355" y="1036378"/>
              <a:ext cx="3136406" cy="2386868"/>
              <a:chOff x="-3873106" y="523630"/>
              <a:chExt cx="3847742" cy="292820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73105" y="566034"/>
                <a:ext cx="3847741" cy="288580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-3873106" y="523630"/>
                <a:ext cx="3847741" cy="3775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HDR IMAGING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41626" y="1041400"/>
              <a:ext cx="3123884" cy="2381846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5355" y="3276600"/>
            <a:ext cx="3136407" cy="3022777"/>
            <a:chOff x="45355" y="3524318"/>
            <a:chExt cx="3136407" cy="3022777"/>
          </a:xfrm>
        </p:grpSpPr>
        <p:grpSp>
          <p:nvGrpSpPr>
            <p:cNvPr id="12" name="Group 11"/>
            <p:cNvGrpSpPr/>
            <p:nvPr/>
          </p:nvGrpSpPr>
          <p:grpSpPr>
            <a:xfrm>
              <a:off x="45355" y="3524318"/>
              <a:ext cx="3136407" cy="3022777"/>
              <a:chOff x="3340923" y="1113906"/>
              <a:chExt cx="3277206" cy="3158472"/>
            </a:xfrm>
          </p:grpSpPr>
          <p:pic>
            <p:nvPicPr>
              <p:cNvPr id="14" name="Picture 13" descr="https://ai.googleblog.com/2019/11/astrophotography-with-night-sight-on.html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1919" y="1113906"/>
                <a:ext cx="3276210" cy="315847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3340923" y="1120339"/>
                <a:ext cx="3277205" cy="32159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ASTRO-PHOTOGRAPHY, GOOGLE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45355" y="3533908"/>
              <a:ext cx="3123884" cy="3013187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80528" y="793681"/>
            <a:ext cx="2814111" cy="1938018"/>
            <a:chOff x="3261478" y="1041399"/>
            <a:chExt cx="2814111" cy="1938018"/>
          </a:xfrm>
        </p:grpSpPr>
        <p:grpSp>
          <p:nvGrpSpPr>
            <p:cNvPr id="17" name="Group 16"/>
            <p:cNvGrpSpPr/>
            <p:nvPr/>
          </p:nvGrpSpPr>
          <p:grpSpPr>
            <a:xfrm>
              <a:off x="3261478" y="1041399"/>
              <a:ext cx="2814111" cy="1938018"/>
              <a:chOff x="6724647" y="4599047"/>
              <a:chExt cx="2987984" cy="205776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5"/>
              <a:srcRect r="17387" b="15582"/>
              <a:stretch/>
            </p:blipFill>
            <p:spPr>
              <a:xfrm>
                <a:off x="6724648" y="4599047"/>
                <a:ext cx="2987983" cy="205776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6724647" y="4600167"/>
                <a:ext cx="2987984" cy="32679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FACE ID, APPLE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3261478" y="1041401"/>
              <a:ext cx="2811823" cy="193230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208325" y="781870"/>
            <a:ext cx="2658158" cy="2039526"/>
            <a:chOff x="6151175" y="1042056"/>
            <a:chExt cx="2658158" cy="2039526"/>
          </a:xfrm>
        </p:grpSpPr>
        <p:grpSp>
          <p:nvGrpSpPr>
            <p:cNvPr id="22" name="Group 21"/>
            <p:cNvGrpSpPr/>
            <p:nvPr/>
          </p:nvGrpSpPr>
          <p:grpSpPr>
            <a:xfrm>
              <a:off x="6159594" y="1042056"/>
              <a:ext cx="2649739" cy="2037530"/>
              <a:chOff x="9827141" y="1144034"/>
              <a:chExt cx="2242730" cy="172455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5"/>
              <a:stretch/>
            </p:blipFill>
            <p:spPr>
              <a:xfrm>
                <a:off x="9827141" y="1376067"/>
                <a:ext cx="2239574" cy="149252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9827141" y="1144034"/>
                <a:ext cx="2242730" cy="2605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AUTOPILOT, TESLA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6151175" y="1046258"/>
              <a:ext cx="2658158" cy="2035324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965985" y="785263"/>
            <a:ext cx="3214586" cy="1886097"/>
            <a:chOff x="8905301" y="1049063"/>
            <a:chExt cx="3229064" cy="1894592"/>
          </a:xfrm>
        </p:grpSpPr>
        <p:grpSp>
          <p:nvGrpSpPr>
            <p:cNvPr id="27" name="Group 26"/>
            <p:cNvGrpSpPr/>
            <p:nvPr/>
          </p:nvGrpSpPr>
          <p:grpSpPr>
            <a:xfrm>
              <a:off x="8905301" y="1049063"/>
              <a:ext cx="3229064" cy="1894590"/>
              <a:chOff x="6741672" y="1154562"/>
              <a:chExt cx="2937311" cy="1723406"/>
            </a:xfrm>
          </p:grpSpPr>
          <p:pic>
            <p:nvPicPr>
              <p:cNvPr id="29" name="Picture 28" descr="https://www.nasa.gov/mission_pages/chandra/news/black-hole-image-makes-history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" r="1127" b="7761"/>
              <a:stretch/>
            </p:blipFill>
            <p:spPr>
              <a:xfrm>
                <a:off x="6744660" y="1272560"/>
                <a:ext cx="2934323" cy="160540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6741672" y="1154562"/>
                <a:ext cx="2937311" cy="2812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BLACKHOLE IMAGE, EHT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8905301" y="1049877"/>
              <a:ext cx="3216279" cy="1893778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5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Multi-Modal Readout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457200" y="685800"/>
            <a:ext cx="4866325" cy="5591738"/>
            <a:chOff x="187986" y="803357"/>
            <a:chExt cx="5269178" cy="6054643"/>
          </a:xfrm>
        </p:grpSpPr>
        <p:grpSp>
          <p:nvGrpSpPr>
            <p:cNvPr id="6" name="Group 5"/>
            <p:cNvGrpSpPr/>
            <p:nvPr/>
          </p:nvGrpSpPr>
          <p:grpSpPr>
            <a:xfrm>
              <a:off x="373191" y="803357"/>
              <a:ext cx="4945481" cy="6054643"/>
              <a:chOff x="612450" y="1432559"/>
              <a:chExt cx="3342330" cy="409194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484" t="2965" r="70412" b="797"/>
              <a:stretch/>
            </p:blipFill>
            <p:spPr>
              <a:xfrm>
                <a:off x="901700" y="1432559"/>
                <a:ext cx="3053080" cy="408479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70851" t="22175" r="26392" b="38897"/>
              <a:stretch/>
            </p:blipFill>
            <p:spPr>
              <a:xfrm>
                <a:off x="612451" y="2247899"/>
                <a:ext cx="289249" cy="1652297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612450" y="4975860"/>
                <a:ext cx="393389" cy="5486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00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87986" y="868006"/>
              <a:ext cx="5269178" cy="47502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b="1" dirty="0" smtClean="0">
                  <a:solidFill>
                    <a:srgbClr val="0070C0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ADC1:</a:t>
              </a:r>
              <a:r>
                <a:rPr lang="en-US" sz="2400" dirty="0" smtClean="0">
                  <a:solidFill>
                    <a:srgbClr val="0070C0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 Conventional Frame-Rate 12-bit</a:t>
              </a:r>
              <a:endParaRPr lang="en-CA" sz="2400" dirty="0" smtClean="0">
                <a:solidFill>
                  <a:srgbClr val="0070C0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460360" y="695564"/>
            <a:ext cx="4209268" cy="5581974"/>
            <a:chOff x="7245539" y="804114"/>
            <a:chExt cx="4557727" cy="6044071"/>
          </a:xfrm>
        </p:grpSpPr>
        <p:grpSp>
          <p:nvGrpSpPr>
            <p:cNvPr id="12" name="Group 11"/>
            <p:cNvGrpSpPr/>
            <p:nvPr/>
          </p:nvGrpSpPr>
          <p:grpSpPr>
            <a:xfrm>
              <a:off x="7245540" y="804114"/>
              <a:ext cx="4517491" cy="6044071"/>
              <a:chOff x="7245540" y="804114"/>
              <a:chExt cx="4517491" cy="6044071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69061" t="2965" r="1835" b="797"/>
              <a:stretch/>
            </p:blipFill>
            <p:spPr>
              <a:xfrm>
                <a:off x="7245541" y="804114"/>
                <a:ext cx="4517490" cy="6044071"/>
              </a:xfrm>
              <a:prstGeom prst="rect">
                <a:avLst/>
              </a:prstGeom>
            </p:spPr>
          </p:pic>
          <p:sp>
            <p:nvSpPr>
              <p:cNvPr id="15" name="Rectangle 14"/>
              <p:cNvSpPr/>
              <p:nvPr/>
            </p:nvSpPr>
            <p:spPr>
              <a:xfrm>
                <a:off x="7245540" y="5235166"/>
                <a:ext cx="781470" cy="8117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200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7245539" y="868006"/>
              <a:ext cx="4557727" cy="475020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ADC2: </a:t>
              </a:r>
              <a:r>
                <a:rPr lang="en-US" sz="2400" dirty="0">
                  <a:solidFill>
                    <a:srgbClr val="0070C0"/>
                  </a:solidFill>
                  <a:latin typeface="Arial Narrow" panose="020B0606020202030204" pitchFamily="34" charset="0"/>
                  <a:sym typeface="Wingdings" panose="05000000000000000000" pitchFamily="2" charset="2"/>
                </a:rPr>
                <a:t>Subframe-Rate 1-bit</a:t>
              </a:r>
              <a:endParaRPr lang="en-CA" sz="2400" dirty="0">
                <a:solidFill>
                  <a:srgbClr val="0070C0"/>
                </a:solidFill>
                <a:latin typeface="Arial Narrow" panose="020B0606020202030204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88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On-chip Mask Generator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8001000" cy="533400"/>
          </a:xfrm>
        </p:spPr>
        <p:txBody>
          <a:bodyPr/>
          <a:lstStyle/>
          <a:p>
            <a:pPr marL="0" indent="0" algn="ctr">
              <a:buNone/>
            </a:pPr>
            <a:r>
              <a:rPr lang="en-CA" dirty="0" smtClean="0"/>
              <a:t>Application dependent mask generator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4" b="18506"/>
          <a:stretch/>
        </p:blipFill>
        <p:spPr>
          <a:xfrm>
            <a:off x="8001000" y="990600"/>
            <a:ext cx="4038600" cy="5143949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23320" y="4323600"/>
            <a:ext cx="4138202" cy="1620000"/>
            <a:chOff x="458820" y="4323600"/>
            <a:chExt cx="4138202" cy="1620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820" y="4323600"/>
              <a:ext cx="1616760" cy="1620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3827" y="4323600"/>
              <a:ext cx="1623195" cy="1620000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457200" y="1447800"/>
            <a:ext cx="656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0070C0"/>
                </a:solidFill>
              </a:rPr>
              <a:t>CUSTOM MASK GENERATOR</a:t>
            </a:r>
            <a:endParaRPr lang="en-CA" sz="2000" dirty="0">
              <a:solidFill>
                <a:srgbClr val="0070C0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57200" y="1809000"/>
            <a:ext cx="1620000" cy="2001000"/>
            <a:chOff x="842885" y="1885200"/>
            <a:chExt cx="1620000" cy="2001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/>
            <a:stretch/>
          </p:blipFill>
          <p:spPr>
            <a:xfrm>
              <a:off x="842885" y="1885200"/>
              <a:ext cx="1620000" cy="162000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42885" y="3505200"/>
              <a:ext cx="1618379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SCAN LINES</a:t>
              </a:r>
              <a:endParaRPr lang="en-CA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38046" y="1809000"/>
            <a:ext cx="1624680" cy="1989332"/>
            <a:chOff x="2803169" y="1885200"/>
            <a:chExt cx="1624680" cy="19893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03169" y="1885200"/>
              <a:ext cx="1624680" cy="1620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822500" y="3505200"/>
              <a:ext cx="1605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TILED</a:t>
              </a:r>
              <a:endParaRPr lang="en-CA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16326" y="1809000"/>
            <a:ext cx="2024002" cy="1989332"/>
            <a:chOff x="4605398" y="1885200"/>
            <a:chExt cx="2024002" cy="198933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26491" y="1885200"/>
              <a:ext cx="1620000" cy="1620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605398" y="3505200"/>
              <a:ext cx="20240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PSEUDO-RANDOM</a:t>
              </a:r>
              <a:endParaRPr lang="en-CA" dirty="0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03200" y="5943600"/>
            <a:ext cx="4735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WITH LOW SPATIAL-FREQUENCY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394510" y="3974068"/>
            <a:ext cx="4224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>
                <a:solidFill>
                  <a:srgbClr val="0070C0"/>
                </a:solidFill>
              </a:rPr>
              <a:t>HUFFMAN DECOMPRESSION ENGINE</a:t>
            </a:r>
            <a:endParaRPr lang="en-CA" sz="2000" dirty="0">
              <a:solidFill>
                <a:srgbClr val="0070C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125605" y="3949700"/>
            <a:ext cx="2049895" cy="2363232"/>
            <a:chOff x="4617605" y="3949700"/>
            <a:chExt cx="2049895" cy="236323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552" y="4323600"/>
              <a:ext cx="1620000" cy="1620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4617605" y="5943600"/>
              <a:ext cx="2049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OTHER ARBITRARY</a:t>
              </a:r>
              <a:endParaRPr lang="en-CA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80923" y="3949700"/>
              <a:ext cx="15232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 smtClean="0">
                  <a:solidFill>
                    <a:srgbClr val="0070C0"/>
                  </a:solidFill>
                </a:rPr>
                <a:t>RISC-V</a:t>
              </a:r>
              <a:endParaRPr lang="en-CA" sz="20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203200" y="1471136"/>
            <a:ext cx="7048500" cy="23271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/>
          <p:cNvSpPr/>
          <p:nvPr/>
        </p:nvSpPr>
        <p:spPr>
          <a:xfrm>
            <a:off x="203200" y="3922692"/>
            <a:ext cx="4735286" cy="23271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5029200" y="3922692"/>
            <a:ext cx="2222500" cy="23271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11439525" y="1771653"/>
            <a:ext cx="219075" cy="74294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Rectangle 38"/>
          <p:cNvSpPr/>
          <p:nvPr/>
        </p:nvSpPr>
        <p:spPr>
          <a:xfrm>
            <a:off x="8794749" y="1600199"/>
            <a:ext cx="2504281" cy="1171575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/>
          <p:cNvSpPr/>
          <p:nvPr/>
        </p:nvSpPr>
        <p:spPr>
          <a:xfrm>
            <a:off x="8768160" y="4092604"/>
            <a:ext cx="2182416" cy="1393796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 rot="16200000">
            <a:off x="7623254" y="3285014"/>
            <a:ext cx="9957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dirty="0" smtClean="0"/>
              <a:t>4.2mm</a:t>
            </a:r>
            <a:endParaRPr lang="en-CA" sz="20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9771800" y="5942358"/>
            <a:ext cx="9957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dirty="0" smtClean="0"/>
              <a:t>3.3mm</a:t>
            </a:r>
            <a:endParaRPr lang="en-CA" sz="2000" dirty="0" smtClean="0"/>
          </a:p>
        </p:txBody>
      </p:sp>
      <p:sp>
        <p:nvSpPr>
          <p:cNvPr id="42" name="TextBox 41"/>
          <p:cNvSpPr txBox="1"/>
          <p:nvPr/>
        </p:nvSpPr>
        <p:spPr>
          <a:xfrm>
            <a:off x="8015232" y="800397"/>
            <a:ext cx="4124437" cy="37302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65nm CMOS DIGITAL MASK GENERATOR</a:t>
            </a:r>
            <a:endParaRPr lang="en-CA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3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6"/>
          <a:stretch/>
        </p:blipFill>
        <p:spPr>
          <a:xfrm>
            <a:off x="2223312" y="1126228"/>
            <a:ext cx="7848600" cy="51439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47544" y="734780"/>
            <a:ext cx="4124437" cy="57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65nm CMOS 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DIGITAL MASK GENERATOR</a:t>
            </a:r>
            <a:endParaRPr lang="en-CA" sz="2000" b="1" dirty="0" smtClean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734780"/>
            <a:ext cx="3696832" cy="57600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110nm </a:t>
            </a:r>
            <a:r>
              <a:rPr lang="en-US" sz="2000" b="1" dirty="0">
                <a:solidFill>
                  <a:srgbClr val="0070C0"/>
                </a:solidFill>
              </a:rPr>
              <a:t>CIS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IMAGE SENSOR</a:t>
            </a:r>
            <a:endParaRPr lang="en-CA" sz="2000" b="1" dirty="0" smtClean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655566" y="3420642"/>
            <a:ext cx="995760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dirty="0" smtClean="0"/>
              <a:t>4.2mm</a:t>
            </a:r>
            <a:endParaRPr lang="en-CA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7804112" y="6046457"/>
            <a:ext cx="995760" cy="2686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dirty="0" smtClean="0"/>
              <a:t>3.3mm</a:t>
            </a:r>
            <a:endParaRPr lang="en-CA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3442512" y="6046457"/>
            <a:ext cx="995760" cy="26861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sz="2000" dirty="0" smtClean="0"/>
              <a:t>3.3mm</a:t>
            </a:r>
            <a:endParaRPr lang="en-CA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Chip Micrograph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01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>
            <a:no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11150600" cy="5486400"/>
          </a:xfrm>
        </p:spPr>
        <p:txBody>
          <a:bodyPr>
            <a:noAutofit/>
          </a:bodyPr>
          <a:lstStyle/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Introduction to coded-exposure imaging</a:t>
            </a: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Architecture and operation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Dual-tap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coded-exposure data-memory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pixel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Multi-modal readout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On-chip mask generation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/>
              <a:t>Single-shot </a:t>
            </a:r>
            <a:r>
              <a:rPr lang="en-US" sz="3600" dirty="0"/>
              <a:t>imaging applications</a:t>
            </a:r>
          </a:p>
          <a:p>
            <a:pPr marL="695296" lvl="1" indent="-295275"/>
            <a:r>
              <a:rPr lang="en-US" sz="3200" dirty="0"/>
              <a:t>High-dynamic-range</a:t>
            </a:r>
            <a:endParaRPr lang="en-US" sz="3600" dirty="0"/>
          </a:p>
          <a:p>
            <a:pPr marL="695296" lvl="1" indent="-295275"/>
            <a:r>
              <a:rPr lang="en-US" sz="3200" dirty="0" smtClean="0"/>
              <a:t>Structured-light</a:t>
            </a:r>
            <a:endParaRPr lang="en-US" sz="3200" dirty="0"/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557004C-44B4-1245-BEF3-96BA0F02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1524000"/>
            <a:ext cx="458788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90" tIns="45697" rIns="91390" bIns="45697"/>
          <a:lstStyle/>
          <a:p>
            <a:pPr defTabSz="90963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2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3481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/>
          <a:lstStyle/>
          <a:p>
            <a:pPr lvl="0" defTabSz="914400" eaLnBrk="0" fontAlgn="base" hangingPunct="0">
              <a:spcAft>
                <a:spcPct val="0"/>
              </a:spcAft>
              <a:defRPr/>
            </a:pPr>
            <a:r>
              <a:rPr lang="en-US" kern="0" dirty="0" smtClean="0">
                <a:ea typeface="Helvetica Neue Thin" panose="020B0403020202020204" pitchFamily="34" charset="0"/>
              </a:rPr>
              <a:t>Example: Coded-Exposure Imaging</a:t>
            </a:r>
            <a:endParaRPr lang="en-US" kern="0" dirty="0">
              <a:ea typeface="Helvetica Neue Thin" panose="020B0403020202020204" pitchFamily="34" charset="0"/>
            </a:endParaRPr>
          </a:p>
        </p:txBody>
      </p:sp>
      <p:pic>
        <p:nvPicPr>
          <p:cNvPr id="6" name="gradientHandMoving_b1">
            <a:hlinkClick r:id="" action="ppaction://media"/>
            <a:extLst>
              <a:ext uri="{FF2B5EF4-FFF2-40B4-BE49-F238E27FC236}">
                <a16:creationId xmlns:a16="http://schemas.microsoft.com/office/drawing/2014/main" id="{659EE398-D897-174E-B9D8-D38640C90E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9797" y="1118419"/>
            <a:ext cx="2340000" cy="2311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8E76F2D-FD1E-2D4B-B7B2-C6263B39D70F}"/>
              </a:ext>
            </a:extLst>
          </p:cNvPr>
          <p:cNvSpPr txBox="1">
            <a:spLocks/>
          </p:cNvSpPr>
          <p:nvPr/>
        </p:nvSpPr>
        <p:spPr>
          <a:xfrm>
            <a:off x="5278372" y="736600"/>
            <a:ext cx="2384995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TAP1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8" name="gradientHandMoving_b2">
            <a:hlinkClick r:id="" action="ppaction://media"/>
            <a:extLst>
              <a:ext uri="{FF2B5EF4-FFF2-40B4-BE49-F238E27FC236}">
                <a16:creationId xmlns:a16="http://schemas.microsoft.com/office/drawing/2014/main" id="{29BA27F9-7FDE-E94F-B967-D033C2DEE7AC}"/>
              </a:ext>
            </a:extLst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15494" y="1118419"/>
            <a:ext cx="2340000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C4977C-75A6-234B-AFE0-F082A05DD618}"/>
              </a:ext>
            </a:extLst>
          </p:cNvPr>
          <p:cNvSpPr txBox="1">
            <a:spLocks/>
          </p:cNvSpPr>
          <p:nvPr/>
        </p:nvSpPr>
        <p:spPr>
          <a:xfrm>
            <a:off x="7700547" y="744541"/>
            <a:ext cx="2369250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TAP2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0" name="Gradient_maskForSubframe_n">
            <a:hlinkClick r:id="" action="ppaction://media"/>
            <a:extLst>
              <a:ext uri="{FF2B5EF4-FFF2-40B4-BE49-F238E27FC236}">
                <a16:creationId xmlns:a16="http://schemas.microsoft.com/office/drawing/2014/main" id="{A01ACD62-120C-3D4C-90D5-3C8F6075A58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2397" y="1118418"/>
            <a:ext cx="2340000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8E76F2D-FD1E-2D4B-B7B2-C6263B39D70F}"/>
              </a:ext>
            </a:extLst>
          </p:cNvPr>
          <p:cNvSpPr txBox="1">
            <a:spLocks/>
          </p:cNvSpPr>
          <p:nvPr/>
        </p:nvSpPr>
        <p:spPr>
          <a:xfrm>
            <a:off x="469900" y="752143"/>
            <a:ext cx="2384995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EXPOSURE CODE [n]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CBAB4C-B921-5744-8C39-738ADD123C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230" y="1118418"/>
            <a:ext cx="2340000" cy="23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4C02C4DB-EFA3-0041-9D4A-8356381157A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6230" y="3597702"/>
            <a:ext cx="2340000" cy="23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8E76F2D-FD1E-2D4B-B7B2-C6263B39D70F}"/>
              </a:ext>
            </a:extLst>
          </p:cNvPr>
          <p:cNvSpPr txBox="1">
            <a:spLocks/>
          </p:cNvSpPr>
          <p:nvPr/>
        </p:nvSpPr>
        <p:spPr>
          <a:xfrm>
            <a:off x="2819697" y="752143"/>
            <a:ext cx="2473067" cy="324000"/>
          </a:xfrm>
          <a:prstGeom prst="rect">
            <a:avLst/>
          </a:prstGeom>
        </p:spPr>
        <p:txBody>
          <a:bodyPr vert="horz" lIns="0" tIns="34290" rIns="0" bIns="3429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TAP2 EXPOSURE TIME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t="23744" r="24923" b="9327"/>
          <a:stretch/>
        </p:blipFill>
        <p:spPr>
          <a:xfrm rot="5400000">
            <a:off x="9907876" y="3805978"/>
            <a:ext cx="2340000" cy="1923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t="1597" r="34357" b="16015"/>
          <a:stretch/>
        </p:blipFill>
        <p:spPr>
          <a:xfrm>
            <a:off x="10116152" y="1118418"/>
            <a:ext cx="1923448" cy="23400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2C4977C-75A6-234B-AFE0-F082A05DD618}"/>
              </a:ext>
            </a:extLst>
          </p:cNvPr>
          <p:cNvSpPr txBox="1">
            <a:spLocks/>
          </p:cNvSpPr>
          <p:nvPr/>
        </p:nvSpPr>
        <p:spPr>
          <a:xfrm>
            <a:off x="10249913" y="752143"/>
            <a:ext cx="1655927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SCENE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8E76F2D-FD1E-2D4B-B7B2-C6263B39D70F}"/>
              </a:ext>
            </a:extLst>
          </p:cNvPr>
          <p:cNvSpPr txBox="1">
            <a:spLocks/>
          </p:cNvSpPr>
          <p:nvPr/>
        </p:nvSpPr>
        <p:spPr>
          <a:xfrm rot="16200000">
            <a:off x="-954297" y="2148098"/>
            <a:ext cx="2384995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EXAMPLE 1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8E76F2D-FD1E-2D4B-B7B2-C6263B39D70F}"/>
              </a:ext>
            </a:extLst>
          </p:cNvPr>
          <p:cNvSpPr txBox="1">
            <a:spLocks/>
          </p:cNvSpPr>
          <p:nvPr/>
        </p:nvSpPr>
        <p:spPr>
          <a:xfrm rot="16200000">
            <a:off x="-954297" y="4611898"/>
            <a:ext cx="2384995" cy="324000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uLnTx/>
                <a:uFillTx/>
                <a:latin typeface="+mn-lt"/>
                <a:ea typeface="+mj-ea"/>
                <a:cs typeface="Calibri Light" panose="020F0302020204030204" pitchFamily="34" charset="0"/>
              </a:rPr>
              <a:t>EXAMPLE 2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+mn-lt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0200" y="5943600"/>
            <a:ext cx="55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Framerate=30 fps, #</a:t>
            </a:r>
            <a:r>
              <a:rPr lang="en-CA" dirty="0" err="1" smtClean="0"/>
              <a:t>subframes</a:t>
            </a:r>
            <a:r>
              <a:rPr lang="en-CA" dirty="0"/>
              <a:t>=</a:t>
            </a:r>
            <a:r>
              <a:rPr lang="en-CA" dirty="0" smtClean="0"/>
              <a:t>256</a:t>
            </a:r>
            <a:endParaRPr lang="en-CA" dirty="0"/>
          </a:p>
        </p:txBody>
      </p:sp>
      <p:pic>
        <p:nvPicPr>
          <p:cNvPr id="2" name="20220528_ca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0"/>
          <a:srcRect r="50617"/>
          <a:stretch>
            <a:fillRect/>
          </a:stretch>
        </p:blipFill>
        <p:spPr>
          <a:xfrm>
            <a:off x="7729797" y="3597702"/>
            <a:ext cx="2340000" cy="2340000"/>
          </a:xfrm>
          <a:prstGeom prst="rect">
            <a:avLst/>
          </a:prstGeom>
        </p:spPr>
      </p:pic>
      <p:pic>
        <p:nvPicPr>
          <p:cNvPr id="24" name="20220528_cat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20"/>
          <a:srcRect l="50608" r="9"/>
          <a:stretch>
            <a:fillRect/>
          </a:stretch>
        </p:blipFill>
        <p:spPr>
          <a:xfrm>
            <a:off x="5315494" y="3597702"/>
            <a:ext cx="2340000" cy="2340000"/>
          </a:xfrm>
          <a:prstGeom prst="rect">
            <a:avLst/>
          </a:prstGeom>
        </p:spPr>
      </p:pic>
      <p:pic>
        <p:nvPicPr>
          <p:cNvPr id="3" name="cat_masks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492397" y="3597702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2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3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 vol="80000">
                <p:cTn id="57" repeatCount="indefinit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58" repeatCount="indefinit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59" repeatCount="2000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60" repeatCount="2000" fill="remove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video>
              <p:cMediaNode vol="80000">
                <p:cTn id="61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  <p:bldP spid="9" grpId="0"/>
      <p:bldP spid="20" grpId="0"/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3344611" y="3576263"/>
            <a:ext cx="2428941" cy="2722937"/>
            <a:chOff x="3333074" y="4135063"/>
            <a:chExt cx="2428941" cy="272293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26" y="4438960"/>
              <a:ext cx="2419040" cy="241904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333074" y="4135063"/>
              <a:ext cx="24289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sz="1800" dirty="0"/>
                <a:t>RAW OUTPUT</a:t>
              </a:r>
              <a:endParaRPr lang="en-CA" sz="1800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4016"/>
          </a:xfrm>
        </p:spPr>
        <p:txBody>
          <a:bodyPr/>
          <a:lstStyle/>
          <a:p>
            <a:r>
              <a:rPr lang="en-US" dirty="0" smtClean="0"/>
              <a:t>Application1: Subframe-Rate </a:t>
            </a:r>
            <a:r>
              <a:rPr lang="en-US" dirty="0"/>
              <a:t>Scene-Adaptive </a:t>
            </a:r>
            <a:r>
              <a:rPr lang="en-US" dirty="0" err="1"/>
              <a:t>HDR</a:t>
            </a:r>
            <a:endParaRPr lang="en-CA" dirty="0"/>
          </a:p>
        </p:txBody>
      </p:sp>
      <p:sp>
        <p:nvSpPr>
          <p:cNvPr id="9" name="Right Arrow 8"/>
          <p:cNvSpPr/>
          <p:nvPr/>
        </p:nvSpPr>
        <p:spPr>
          <a:xfrm>
            <a:off x="2848523" y="2171078"/>
            <a:ext cx="460879" cy="331961"/>
          </a:xfrm>
          <a:prstGeom prst="rightArrow">
            <a:avLst/>
          </a:prstGeom>
          <a:solidFill>
            <a:srgbClr val="3333FF"/>
          </a:solidFill>
          <a:ln w="28575"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CA" sz="3200" b="1" dirty="0" smtClean="0">
              <a:sym typeface="Wingdings" panose="05000000000000000000" pitchFamily="2" charset="2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52309" y="3330830"/>
            <a:ext cx="2582997" cy="2968370"/>
            <a:chOff x="6404323" y="3889630"/>
            <a:chExt cx="2582997" cy="2968370"/>
          </a:xfrm>
        </p:grpSpPr>
        <p:grpSp>
          <p:nvGrpSpPr>
            <p:cNvPr id="11" name="Group 10"/>
            <p:cNvGrpSpPr/>
            <p:nvPr/>
          </p:nvGrpSpPr>
          <p:grpSpPr>
            <a:xfrm>
              <a:off x="6471858" y="4087012"/>
              <a:ext cx="2419040" cy="229315"/>
              <a:chOff x="6471858" y="4055262"/>
              <a:chExt cx="2419040" cy="229315"/>
            </a:xfrm>
          </p:grpSpPr>
          <p:cxnSp>
            <p:nvCxnSpPr>
              <p:cNvPr id="21" name="Straight Connector 20"/>
              <p:cNvCxnSpPr/>
              <p:nvPr/>
            </p:nvCxnSpPr>
            <p:spPr bwMode="auto">
              <a:xfrm>
                <a:off x="6471858" y="4169919"/>
                <a:ext cx="2419040" cy="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V="1">
                <a:off x="6471858" y="4055262"/>
                <a:ext cx="0" cy="229315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3" name="Straight Connector 22"/>
              <p:cNvCxnSpPr/>
              <p:nvPr/>
            </p:nvCxnSpPr>
            <p:spPr bwMode="auto">
              <a:xfrm flipV="1">
                <a:off x="8890898" y="4055262"/>
                <a:ext cx="0" cy="229315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4" name="Straight Connector 23"/>
              <p:cNvCxnSpPr/>
              <p:nvPr/>
            </p:nvCxnSpPr>
            <p:spPr bwMode="auto">
              <a:xfrm flipV="1">
                <a:off x="7681378" y="4076018"/>
                <a:ext cx="0" cy="187802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5" name="Straight Connector 24"/>
              <p:cNvCxnSpPr/>
              <p:nvPr/>
            </p:nvCxnSpPr>
            <p:spPr bwMode="auto">
              <a:xfrm flipV="1">
                <a:off x="8286138" y="4109594"/>
                <a:ext cx="0" cy="12065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V="1">
                <a:off x="7076618" y="4109594"/>
                <a:ext cx="0" cy="120650"/>
              </a:xfrm>
              <a:prstGeom prst="line">
                <a:avLst/>
              </a:prstGeom>
              <a:solidFill>
                <a:schemeClr val="accent1"/>
              </a:solidFill>
              <a:ln w="28575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471858" y="4206240"/>
              <a:ext cx="2419040" cy="24812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1858" y="4438960"/>
              <a:ext cx="2419040" cy="241904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6468135" y="4191000"/>
              <a:ext cx="2419041" cy="24978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r>
                <a:rPr lang="en-US" b="1" dirty="0" smtClean="0">
                  <a:ln w="3175">
                    <a:noFill/>
                  </a:ln>
                  <a:solidFill>
                    <a:schemeClr val="bg1"/>
                  </a:solidFill>
                  <a:sym typeface="Wingdings" panose="05000000000000000000" pitchFamily="2" charset="2"/>
                </a:rPr>
                <a:t>EXPOSURE TIME</a:t>
              </a:r>
              <a:endParaRPr lang="en-CA" b="1" dirty="0" smtClean="0">
                <a:ln w="3175">
                  <a:noFill/>
                </a:ln>
                <a:solidFill>
                  <a:schemeClr val="bg1"/>
                </a:solidFill>
                <a:sym typeface="Wingdings" panose="05000000000000000000" pitchFamily="2" charset="2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6404323" y="3889630"/>
              <a:ext cx="2582997" cy="265155"/>
              <a:chOff x="6404323" y="3807080"/>
              <a:chExt cx="2582997" cy="265155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6404323" y="3807080"/>
                <a:ext cx="14777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CA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8839548" y="3807080"/>
                <a:ext cx="147772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/>
                  <a:t>1</a:t>
                </a:r>
                <a:endParaRPr lang="en-CA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449493" y="3807080"/>
                <a:ext cx="492657" cy="265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1400" dirty="0" smtClean="0"/>
                  <a:t>1/2</a:t>
                </a:r>
                <a:endParaRPr lang="en-CA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843365" y="3807080"/>
                <a:ext cx="492657" cy="265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1400" dirty="0" smtClean="0"/>
                  <a:t>1/4</a:t>
                </a:r>
                <a:endParaRPr lang="en-CA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8061971" y="3807080"/>
                <a:ext cx="492657" cy="26515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US" sz="1400" dirty="0"/>
                  <a:t>3</a:t>
                </a:r>
                <a:r>
                  <a:rPr lang="en-US" sz="1400" dirty="0" smtClean="0"/>
                  <a:t>/4</a:t>
                </a:r>
                <a:endParaRPr lang="en-CA" sz="1400" dirty="0"/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4" y="936066"/>
            <a:ext cx="2419040" cy="2419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6545" y="572869"/>
            <a:ext cx="2624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SCENE: HIGH EXPOSURE</a:t>
            </a:r>
            <a:endParaRPr lang="en-CA" dirty="0">
              <a:solidFill>
                <a:srgbClr val="0070C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94" y="3880160"/>
            <a:ext cx="2419040" cy="241904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122192" y="3549305"/>
            <a:ext cx="257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1800" dirty="0"/>
              <a:t>SCENE: LOW EXPOSURE</a:t>
            </a:r>
            <a:endParaRPr lang="en-CA" sz="18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3493336" y="572869"/>
            <a:ext cx="2132956" cy="2733996"/>
            <a:chOff x="3493336" y="572869"/>
            <a:chExt cx="2132956" cy="27339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476" y="936066"/>
              <a:ext cx="1856677" cy="2370799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3493336" y="572869"/>
              <a:ext cx="21329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sz="1800" dirty="0"/>
                <a:t>CEP IMAGE </a:t>
              </a:r>
              <a:r>
                <a:rPr lang="en-US" sz="1800" dirty="0" smtClean="0"/>
                <a:t>SENSOR</a:t>
              </a:r>
              <a:endParaRPr lang="en-CA" sz="18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690101" y="572869"/>
            <a:ext cx="4168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1800" dirty="0" smtClean="0"/>
              <a:t>ADC2 &amp; MASKS</a:t>
            </a:r>
            <a:endParaRPr lang="en-CA" sz="1800" dirty="0"/>
          </a:p>
        </p:txBody>
      </p:sp>
      <p:sp>
        <p:nvSpPr>
          <p:cNvPr id="35" name="TextBox 34"/>
          <p:cNvSpPr txBox="1"/>
          <p:nvPr/>
        </p:nvSpPr>
        <p:spPr>
          <a:xfrm>
            <a:off x="5711849" y="1859877"/>
            <a:ext cx="768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ADC2</a:t>
            </a:r>
            <a:endParaRPr lang="en-CA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692893" y="2487875"/>
            <a:ext cx="859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MASKS</a:t>
            </a:r>
            <a:endParaRPr lang="en-CA" sz="1400" dirty="0"/>
          </a:p>
        </p:txBody>
      </p:sp>
      <p:grpSp>
        <p:nvGrpSpPr>
          <p:cNvPr id="37" name="Group 36"/>
          <p:cNvGrpSpPr/>
          <p:nvPr/>
        </p:nvGrpSpPr>
        <p:grpSpPr>
          <a:xfrm>
            <a:off x="5724327" y="2180223"/>
            <a:ext cx="753882" cy="313670"/>
            <a:chOff x="5724327" y="2180223"/>
            <a:chExt cx="753882" cy="313670"/>
          </a:xfrm>
        </p:grpSpPr>
        <p:sp>
          <p:nvSpPr>
            <p:cNvPr id="38" name="Left-Right Arrow 37"/>
            <p:cNvSpPr/>
            <p:nvPr/>
          </p:nvSpPr>
          <p:spPr>
            <a:xfrm>
              <a:off x="5724327" y="2180223"/>
              <a:ext cx="753882" cy="313670"/>
            </a:xfrm>
            <a:prstGeom prst="leftRightArrow">
              <a:avLst/>
            </a:prstGeom>
            <a:solidFill>
              <a:srgbClr val="3333FF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sz="3200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724327" y="2180223"/>
              <a:ext cx="157361" cy="176817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sz="3200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320848" y="2311044"/>
              <a:ext cx="157361" cy="176831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sz="3200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 flipV="1">
              <a:off x="5881688" y="2311321"/>
              <a:ext cx="439160" cy="45719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sz="3200" b="1" dirty="0" smtClean="0">
                <a:sym typeface="Wingdings" panose="05000000000000000000" pitchFamily="2" charset="2"/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4419600" y="3312794"/>
            <a:ext cx="1037671" cy="369332"/>
            <a:chOff x="4381566" y="3848440"/>
            <a:chExt cx="1304521" cy="446192"/>
          </a:xfrm>
        </p:grpSpPr>
        <p:sp>
          <p:nvSpPr>
            <p:cNvPr id="43" name="Right Arrow 42"/>
            <p:cNvSpPr/>
            <p:nvPr/>
          </p:nvSpPr>
          <p:spPr>
            <a:xfrm rot="5400000">
              <a:off x="4375031" y="3905553"/>
              <a:ext cx="345032" cy="331961"/>
            </a:xfrm>
            <a:prstGeom prst="rightArrow">
              <a:avLst/>
            </a:prstGeom>
            <a:solidFill>
              <a:srgbClr val="3333FF"/>
            </a:solidFill>
            <a:ln w="28575">
              <a:noFill/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ym typeface="Wingdings" panose="05000000000000000000" pitchFamily="2" charset="2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778827" y="3848440"/>
              <a:ext cx="907260" cy="4461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ADC1</a:t>
              </a:r>
              <a:endParaRPr lang="en-CA" dirty="0"/>
            </a:p>
          </p:txBody>
        </p:sp>
      </p:grpSp>
      <p:sp>
        <p:nvSpPr>
          <p:cNvPr id="45" name="Down Arrow Callout 44"/>
          <p:cNvSpPr/>
          <p:nvPr/>
        </p:nvSpPr>
        <p:spPr>
          <a:xfrm>
            <a:off x="6690101" y="897409"/>
            <a:ext cx="4054099" cy="2474593"/>
          </a:xfrm>
          <a:prstGeom prst="downArrowCallout">
            <a:avLst>
              <a:gd name="adj1" fmla="val 5714"/>
              <a:gd name="adj2" fmla="val 5620"/>
              <a:gd name="adj3" fmla="val 3114"/>
              <a:gd name="adj4" fmla="val 95463"/>
            </a:avLst>
          </a:prstGeom>
          <a:ln w="25400">
            <a:solidFill>
              <a:srgbClr val="0070C0"/>
            </a:solidFill>
            <a:round/>
          </a:ln>
        </p:spPr>
        <p:txBody>
          <a:bodyPr wrap="none" rtlCol="0" anchor="ctr">
            <a:noAutofit/>
          </a:bodyPr>
          <a:lstStyle/>
          <a:p>
            <a:pPr algn="ctr"/>
            <a:endParaRPr lang="en-CA" sz="3200" b="1" dirty="0" smtClean="0">
              <a:sym typeface="Wingdings" panose="05000000000000000000" pitchFamily="2" charset="2"/>
            </a:endParaRPr>
          </a:p>
        </p:txBody>
      </p:sp>
      <p:sp>
        <p:nvSpPr>
          <p:cNvPr id="46" name="Division 45"/>
          <p:cNvSpPr/>
          <p:nvPr/>
        </p:nvSpPr>
        <p:spPr>
          <a:xfrm>
            <a:off x="5752359" y="4863953"/>
            <a:ext cx="721143" cy="546247"/>
          </a:xfrm>
          <a:prstGeom prst="mathDivide">
            <a:avLst/>
          </a:prstGeom>
          <a:solidFill>
            <a:srgbClr val="3333FF"/>
          </a:solidFill>
          <a:ln w="28575"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CA" sz="3200" b="1" dirty="0" smtClean="0">
              <a:sym typeface="Wingdings" panose="05000000000000000000" pitchFamily="2" charset="2"/>
            </a:endParaRPr>
          </a:p>
        </p:txBody>
      </p:sp>
      <p:sp>
        <p:nvSpPr>
          <p:cNvPr id="47" name="Equal 46"/>
          <p:cNvSpPr/>
          <p:nvPr/>
        </p:nvSpPr>
        <p:spPr>
          <a:xfrm>
            <a:off x="8974535" y="4884801"/>
            <a:ext cx="714793" cy="504551"/>
          </a:xfrm>
          <a:prstGeom prst="mathEqual">
            <a:avLst/>
          </a:prstGeom>
          <a:solidFill>
            <a:srgbClr val="3333FF"/>
          </a:solidFill>
          <a:ln w="28575">
            <a:noFill/>
          </a:ln>
        </p:spPr>
        <p:txBody>
          <a:bodyPr wrap="none" rtlCol="0" anchor="ctr">
            <a:noAutofit/>
          </a:bodyPr>
          <a:lstStyle/>
          <a:p>
            <a:pPr algn="ctr"/>
            <a:endParaRPr lang="en-CA" sz="3200" b="1" dirty="0" smtClean="0">
              <a:sym typeface="Wingdings" panose="05000000000000000000" pitchFamily="2" charset="2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9707713" y="3296105"/>
            <a:ext cx="2448536" cy="3003095"/>
            <a:chOff x="9576195" y="3854905"/>
            <a:chExt cx="2448536" cy="300309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5691" y="4438960"/>
              <a:ext cx="2419040" cy="241904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9576195" y="3854905"/>
              <a:ext cx="2448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sz="1800" dirty="0"/>
                <a:t>RECONSTRUCTED </a:t>
              </a:r>
              <a:r>
                <a:rPr lang="en-US" sz="1800" dirty="0" err="1"/>
                <a:t>HDR</a:t>
              </a:r>
              <a:r>
                <a:rPr lang="en-US" sz="1800" dirty="0"/>
                <a:t> WITH TONE MAPPING</a:t>
              </a:r>
              <a:endParaRPr lang="en-CA" sz="1800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/>
          <a:srcRect b="54661"/>
          <a:stretch/>
        </p:blipFill>
        <p:spPr>
          <a:xfrm>
            <a:off x="5722602" y="2178371"/>
            <a:ext cx="755970" cy="1409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842" y="2523569"/>
            <a:ext cx="716203" cy="70431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65" y="936066"/>
            <a:ext cx="716203" cy="70431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84" y="936066"/>
            <a:ext cx="716203" cy="70431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03" y="936066"/>
            <a:ext cx="716203" cy="7043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22" y="936066"/>
            <a:ext cx="716203" cy="7043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842" y="936066"/>
            <a:ext cx="716203" cy="70431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65" y="1729818"/>
            <a:ext cx="716203" cy="70431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84" y="1729818"/>
            <a:ext cx="716203" cy="70431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03" y="1729818"/>
            <a:ext cx="716203" cy="7043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22" y="1729818"/>
            <a:ext cx="716203" cy="7043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842" y="1729818"/>
            <a:ext cx="716203" cy="70431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65" y="2523569"/>
            <a:ext cx="716203" cy="70431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584" y="2523569"/>
            <a:ext cx="716203" cy="70431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03" y="2523569"/>
            <a:ext cx="716203" cy="70431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422" y="2523569"/>
            <a:ext cx="716203" cy="70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8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3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7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3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4" grpId="0"/>
      <p:bldP spid="35" grpId="0"/>
      <p:bldP spid="36" grpId="0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4016"/>
          </a:xfrm>
        </p:spPr>
        <p:txBody>
          <a:bodyPr/>
          <a:lstStyle/>
          <a:p>
            <a:r>
              <a:rPr lang="en-US" dirty="0" smtClean="0"/>
              <a:t>Application1: Subframe-Rate </a:t>
            </a:r>
            <a:r>
              <a:rPr lang="en-US" dirty="0"/>
              <a:t>Scene-Adaptive </a:t>
            </a:r>
            <a:r>
              <a:rPr lang="en-US" dirty="0" err="1"/>
              <a:t>HDR</a:t>
            </a:r>
            <a:endParaRPr lang="en-CA" dirty="0"/>
          </a:p>
        </p:txBody>
      </p:sp>
      <p:sp>
        <p:nvSpPr>
          <p:cNvPr id="24" name="TextBox 23"/>
          <p:cNvSpPr txBox="1"/>
          <p:nvPr/>
        </p:nvSpPr>
        <p:spPr>
          <a:xfrm>
            <a:off x="4104090" y="705687"/>
            <a:ext cx="3960000" cy="648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2400" dirty="0"/>
              <a:t>ADC2 OUTPUT</a:t>
            </a:r>
          </a:p>
          <a:p>
            <a:r>
              <a:rPr lang="en-US" sz="2400" dirty="0" smtClean="0"/>
              <a:t>PER-PIXEL EXPOSURE TIME</a:t>
            </a:r>
            <a:endParaRPr lang="en-CA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71840" y="705687"/>
            <a:ext cx="3960000" cy="648000"/>
          </a:xfrm>
          <a:prstGeom prst="rect">
            <a:avLst/>
          </a:prstGeom>
          <a:noFill/>
        </p:spPr>
        <p:txBody>
          <a:bodyPr wrap="none" bIns="0" rtlCol="0" anchor="b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2400" dirty="0" smtClean="0"/>
              <a:t>ADC1 OUTPUT</a:t>
            </a:r>
          </a:p>
          <a:p>
            <a:r>
              <a:rPr lang="en-US" sz="2400" dirty="0" smtClean="0"/>
              <a:t>TAP1</a:t>
            </a:r>
            <a:endParaRPr lang="en-CA" sz="2400" dirty="0"/>
          </a:p>
        </p:txBody>
      </p:sp>
      <p:pic>
        <p:nvPicPr>
          <p:cNvPr id="2" name="20220528_1bit_o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04090" y="1397322"/>
            <a:ext cx="3979460" cy="3930328"/>
          </a:xfrm>
          <a:prstGeom prst="rect">
            <a:avLst/>
          </a:prstGeom>
        </p:spPr>
      </p:pic>
      <p:pic>
        <p:nvPicPr>
          <p:cNvPr id="9" name="20220528_b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lum bright="10000" contrast="-4000"/>
          </a:blip>
          <a:stretch>
            <a:fillRect/>
          </a:stretch>
        </p:blipFill>
        <p:spPr>
          <a:xfrm>
            <a:off x="71840" y="1397322"/>
            <a:ext cx="3979460" cy="3930328"/>
          </a:xfrm>
          <a:prstGeom prst="rect">
            <a:avLst/>
          </a:prstGeom>
        </p:spPr>
      </p:pic>
      <p:pic>
        <p:nvPicPr>
          <p:cNvPr id="11" name="20220528_hdr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>
            <a:lum bright="-4000" contrast="24000"/>
          </a:blip>
          <a:stretch>
            <a:fillRect/>
          </a:stretch>
        </p:blipFill>
        <p:spPr>
          <a:xfrm>
            <a:off x="8136340" y="1397322"/>
            <a:ext cx="3979460" cy="393032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136341" y="705687"/>
            <a:ext cx="3960000" cy="648000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2400" dirty="0" smtClean="0"/>
              <a:t>COMPUTED </a:t>
            </a:r>
            <a:r>
              <a:rPr lang="en-US" sz="2400" dirty="0" err="1" smtClean="0"/>
              <a:t>HDR</a:t>
            </a:r>
            <a:endParaRPr lang="en-US" sz="2400" dirty="0" smtClean="0"/>
          </a:p>
          <a:p>
            <a:r>
              <a:rPr lang="en-US" sz="2400" dirty="0" smtClean="0"/>
              <a:t>(mapped to </a:t>
            </a:r>
            <a:r>
              <a:rPr lang="en-US" sz="2400" dirty="0" err="1" smtClean="0"/>
              <a:t>LDR</a:t>
            </a:r>
            <a:r>
              <a:rPr lang="en-US" sz="2400" dirty="0" smtClean="0"/>
              <a:t>)</a:t>
            </a:r>
            <a:endParaRPr lang="en-CA" sz="24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135800" y="5498150"/>
            <a:ext cx="3951178" cy="229315"/>
            <a:chOff x="6471858" y="4055262"/>
            <a:chExt cx="2419040" cy="229315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6471858" y="4169919"/>
              <a:ext cx="2419040" cy="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6471858" y="4055262"/>
              <a:ext cx="0" cy="229315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8" name="Straight Connector 27"/>
            <p:cNvCxnSpPr/>
            <p:nvPr/>
          </p:nvCxnSpPr>
          <p:spPr bwMode="auto">
            <a:xfrm flipV="1">
              <a:off x="8890898" y="4055262"/>
              <a:ext cx="0" cy="229315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7681378" y="4076018"/>
              <a:ext cx="0" cy="187802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V="1">
              <a:off x="8286138" y="4109594"/>
              <a:ext cx="0" cy="12065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7076618" y="4109594"/>
              <a:ext cx="0" cy="120650"/>
            </a:xfrm>
            <a:prstGeom prst="line">
              <a:avLst/>
            </a:prstGeom>
            <a:solidFill>
              <a:schemeClr val="accent1"/>
            </a:solidFill>
            <a:ln w="28575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069600" y="5397024"/>
            <a:ext cx="4045683" cy="24812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129719" y="5379948"/>
            <a:ext cx="3951180" cy="24978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none" rtlCol="0" anchor="ctr">
            <a:noAutofit/>
          </a:bodyPr>
          <a:lstStyle/>
          <a:p>
            <a:pPr algn="ctr"/>
            <a:endParaRPr lang="en-CA" sz="1200" b="1" dirty="0" smtClean="0">
              <a:ln w="3175">
                <a:solidFill>
                  <a:schemeClr val="tx1"/>
                </a:solidFill>
              </a:ln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071776" y="5708650"/>
            <a:ext cx="4177208" cy="307777"/>
            <a:chOff x="6404323" y="3807080"/>
            <a:chExt cx="2582997" cy="307777"/>
          </a:xfrm>
        </p:grpSpPr>
        <p:sp>
          <p:nvSpPr>
            <p:cNvPr id="19" name="TextBox 18"/>
            <p:cNvSpPr txBox="1"/>
            <p:nvPr/>
          </p:nvSpPr>
          <p:spPr>
            <a:xfrm>
              <a:off x="6404323" y="3807080"/>
              <a:ext cx="14777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 smtClean="0"/>
                <a:t>0</a:t>
              </a:r>
              <a:endParaRPr lang="en-CA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839548" y="3807080"/>
              <a:ext cx="14777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dirty="0" smtClean="0"/>
                <a:t>1</a:t>
              </a:r>
              <a:endParaRPr lang="en-CA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449493" y="3807080"/>
              <a:ext cx="492657" cy="2651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 smtClean="0"/>
                <a:t>1/2</a:t>
              </a:r>
              <a:endParaRPr lang="en-CA" sz="2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43365" y="3807080"/>
              <a:ext cx="492657" cy="2651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 smtClean="0"/>
                <a:t>1/4</a:t>
              </a:r>
              <a:endParaRPr lang="en-CA" sz="2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61971" y="3807080"/>
              <a:ext cx="492657" cy="2651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sz="2000" dirty="0" smtClean="0"/>
                <a:t>3/4</a:t>
              </a:r>
              <a:endParaRPr lang="en-CA" sz="2000" dirty="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126545" y="5943540"/>
            <a:ext cx="3957258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n w="3175">
                  <a:noFill/>
                </a:ln>
                <a:sym typeface="Wingdings" panose="05000000000000000000" pitchFamily="2" charset="2"/>
              </a:rPr>
              <a:t>FRACTION OF </a:t>
            </a:r>
            <a:r>
              <a:rPr lang="en-US" sz="2000" dirty="0" smtClean="0">
                <a:ln w="3175">
                  <a:noFill/>
                </a:ln>
                <a:sym typeface="Wingdings" panose="05000000000000000000" pitchFamily="2" charset="2"/>
              </a:rPr>
              <a:t>EXPOSURE </a:t>
            </a:r>
            <a:r>
              <a:rPr lang="en-US" sz="2000" dirty="0">
                <a:ln w="3175">
                  <a:noFill/>
                </a:ln>
                <a:sym typeface="Wingdings" panose="05000000000000000000" pitchFamily="2" charset="2"/>
              </a:rPr>
              <a:t>TIME</a:t>
            </a:r>
            <a:endParaRPr lang="en-CA" sz="2000" dirty="0">
              <a:ln w="3175">
                <a:noFill/>
              </a:ln>
              <a:sym typeface="Wingdings" panose="05000000000000000000" pitchFamily="2" charset="2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36340" y="5943540"/>
            <a:ext cx="397946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3175">
                  <a:noFill/>
                </a:ln>
                <a:sym typeface="Wingdings" panose="05000000000000000000" pitchFamily="2" charset="2"/>
              </a:rPr>
              <a:t>42dB ADAPTIVE </a:t>
            </a:r>
            <a:r>
              <a:rPr lang="en-US" sz="2000" dirty="0" err="1" smtClean="0">
                <a:ln w="3175">
                  <a:noFill/>
                </a:ln>
                <a:sym typeface="Wingdings" panose="05000000000000000000" pitchFamily="2" charset="2"/>
              </a:rPr>
              <a:t>HDR</a:t>
            </a:r>
            <a:r>
              <a:rPr lang="en-US" sz="2000" dirty="0" smtClean="0">
                <a:ln w="3175">
                  <a:noFill/>
                </a:ln>
                <a:sym typeface="Wingdings" panose="05000000000000000000" pitchFamily="2" charset="2"/>
              </a:rPr>
              <a:t> BOOST</a:t>
            </a:r>
            <a:endParaRPr lang="en-CA" sz="2000" dirty="0">
              <a:ln w="3175">
                <a:noFill/>
              </a:ln>
              <a:sym typeface="Wingdings" panose="05000000000000000000" pitchFamily="2" charset="2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300" y="5943540"/>
            <a:ext cx="3996000" cy="40011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n w="3175">
                  <a:noFill/>
                </a:ln>
                <a:sym typeface="Wingdings" panose="05000000000000000000" pitchFamily="2" charset="2"/>
              </a:rPr>
              <a:t>FRAME RATE 10 FPS</a:t>
            </a:r>
            <a:endParaRPr lang="en-CA" sz="2000" dirty="0">
              <a:ln w="3175">
                <a:noFill/>
              </a:ln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85386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09600"/>
          </a:xfrm>
        </p:spPr>
        <p:txBody>
          <a:bodyPr/>
          <a:lstStyle/>
          <a:p>
            <a:r>
              <a:rPr lang="en-US" dirty="0"/>
              <a:t>Application1: Subframe-Rate Scene-Adaptive </a:t>
            </a:r>
            <a:r>
              <a:rPr lang="en-US" dirty="0" err="1"/>
              <a:t>HDR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010" y="1676400"/>
            <a:ext cx="5286865" cy="460856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98436" y="685799"/>
            <a:ext cx="5995129" cy="1219201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Autofit/>
          </a:bodyPr>
          <a:lstStyle>
            <a:lvl1pPr marL="342874" indent="-34287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895" indent="-285730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1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8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47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12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78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44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0070C0"/>
                </a:solidFill>
              </a:rPr>
              <a:t>Experimentally measured SNR plot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2400" dirty="0" smtClean="0">
                <a:solidFill>
                  <a:srgbClr val="0070C0"/>
                </a:solidFill>
              </a:rPr>
              <a:t>for different exposure codes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05638" y="1905000"/>
            <a:ext cx="1138637" cy="457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CA" sz="2000" dirty="0" smtClean="0"/>
          </a:p>
        </p:txBody>
      </p:sp>
      <p:grpSp>
        <p:nvGrpSpPr>
          <p:cNvPr id="49" name="Group 48"/>
          <p:cNvGrpSpPr/>
          <p:nvPr/>
        </p:nvGrpSpPr>
        <p:grpSpPr>
          <a:xfrm>
            <a:off x="4774655" y="1447800"/>
            <a:ext cx="2009948" cy="1524000"/>
            <a:chOff x="4488180" y="1447800"/>
            <a:chExt cx="2009948" cy="15240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486400" y="2250896"/>
              <a:ext cx="0" cy="720904"/>
            </a:xfrm>
            <a:prstGeom prst="line">
              <a:avLst/>
            </a:prstGeom>
            <a:ln w="508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88180" y="1447800"/>
              <a:ext cx="2009948" cy="6015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SATURATION </a:t>
              </a:r>
            </a:p>
            <a:p>
              <a:pPr algn="ctr"/>
              <a:r>
                <a:rPr lang="en-CA" dirty="0" smtClean="0">
                  <a:solidFill>
                    <a:srgbClr val="FF0000"/>
                  </a:solidFill>
                </a:rPr>
                <a:t>(without coding)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3234480" y="2250894"/>
            <a:ext cx="1171158" cy="3473510"/>
            <a:chOff x="2948005" y="2250894"/>
            <a:chExt cx="1171158" cy="3473510"/>
          </a:xfrm>
        </p:grpSpPr>
        <p:sp>
          <p:nvSpPr>
            <p:cNvPr id="35" name="TextBox 34"/>
            <p:cNvSpPr txBox="1"/>
            <p:nvPr/>
          </p:nvSpPr>
          <p:spPr>
            <a:xfrm>
              <a:off x="2948005" y="5209638"/>
              <a:ext cx="960730" cy="5147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72000" bIns="0" rtlCol="0">
              <a:noAutofit/>
            </a:bodyPr>
            <a:lstStyle/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Noise</a:t>
              </a:r>
            </a:p>
            <a:p>
              <a:pPr algn="r"/>
              <a:r>
                <a:rPr lang="en-US" dirty="0" smtClean="0">
                  <a:solidFill>
                    <a:srgbClr val="FF0000"/>
                  </a:solidFill>
                </a:rPr>
                <a:t>floor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4119163" y="2250894"/>
              <a:ext cx="0" cy="3459573"/>
            </a:xfrm>
            <a:prstGeom prst="line">
              <a:avLst/>
            </a:prstGeom>
            <a:ln w="5080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2604388" y="1946783"/>
            <a:ext cx="3168487" cy="726758"/>
            <a:chOff x="2317913" y="2545535"/>
            <a:chExt cx="3168487" cy="726758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119163" y="2961613"/>
              <a:ext cx="1367237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317913" y="2545535"/>
              <a:ext cx="1511137" cy="7267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Native 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DR</a:t>
              </a:r>
              <a:endParaRPr lang="en-US" sz="2400" dirty="0" smtClean="0">
                <a:solidFill>
                  <a:srgbClr val="FF0000"/>
                </a:solidFill>
              </a:endParaRPr>
            </a:p>
            <a:p>
              <a:pPr algn="r"/>
              <a:r>
                <a:rPr lang="en-US" sz="2400" dirty="0" smtClean="0">
                  <a:solidFill>
                    <a:srgbClr val="FF0000"/>
                  </a:solidFill>
                </a:rPr>
                <a:t>54 dB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582327" y="1447800"/>
            <a:ext cx="2009948" cy="4262667"/>
            <a:chOff x="6295852" y="1447800"/>
            <a:chExt cx="2009948" cy="4262667"/>
          </a:xfrm>
        </p:grpSpPr>
        <p:sp>
          <p:nvSpPr>
            <p:cNvPr id="34" name="TextBox 33"/>
            <p:cNvSpPr txBox="1"/>
            <p:nvPr/>
          </p:nvSpPr>
          <p:spPr>
            <a:xfrm>
              <a:off x="6295852" y="1447800"/>
              <a:ext cx="2009948" cy="6197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US" dirty="0" smtClean="0">
                  <a:solidFill>
                    <a:srgbClr val="441494"/>
                  </a:solidFill>
                </a:rPr>
                <a:t>SATURATION</a:t>
              </a:r>
            </a:p>
            <a:p>
              <a:pPr algn="ctr"/>
              <a:r>
                <a:rPr lang="en-CA" dirty="0" smtClean="0">
                  <a:solidFill>
                    <a:srgbClr val="441494"/>
                  </a:solidFill>
                </a:rPr>
                <a:t>(with coding)</a:t>
              </a:r>
              <a:endParaRPr lang="en-US" dirty="0" smtClean="0">
                <a:solidFill>
                  <a:srgbClr val="441494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7296150" y="2250894"/>
              <a:ext cx="0" cy="3459573"/>
            </a:xfrm>
            <a:prstGeom prst="line">
              <a:avLst/>
            </a:prstGeom>
            <a:ln w="50800" cap="rnd">
              <a:solidFill>
                <a:srgbClr val="4414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772875" y="1997942"/>
            <a:ext cx="6130725" cy="625992"/>
            <a:chOff x="5486400" y="1997942"/>
            <a:chExt cx="6130725" cy="625992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486400" y="2362200"/>
              <a:ext cx="1809750" cy="0"/>
            </a:xfrm>
            <a:prstGeom prst="line">
              <a:avLst/>
            </a:prstGeom>
            <a:ln w="38100">
              <a:solidFill>
                <a:srgbClr val="441494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7654725" y="1997942"/>
              <a:ext cx="3962400" cy="62599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2400" dirty="0" smtClean="0">
                  <a:solidFill>
                    <a:srgbClr val="441494"/>
                  </a:solidFill>
                </a:rPr>
                <a:t>Adaptive coding boosted </a:t>
              </a:r>
              <a:r>
                <a:rPr lang="en-US" sz="2400" dirty="0" err="1" smtClean="0">
                  <a:solidFill>
                    <a:srgbClr val="441494"/>
                  </a:solidFill>
                </a:rPr>
                <a:t>DR</a:t>
              </a:r>
              <a:endParaRPr lang="en-US" sz="2400" dirty="0" smtClean="0">
                <a:solidFill>
                  <a:srgbClr val="441494"/>
                </a:solidFill>
              </a:endParaRPr>
            </a:p>
            <a:p>
              <a:r>
                <a:rPr lang="en-US" sz="2400" dirty="0" smtClean="0">
                  <a:solidFill>
                    <a:srgbClr val="441494"/>
                  </a:solidFill>
                </a:rPr>
                <a:t>57.5 dB </a:t>
              </a:r>
              <a:r>
                <a:rPr lang="en-US" sz="2400" dirty="0" smtClean="0">
                  <a:solidFill>
                    <a:srgbClr val="441494"/>
                  </a:solidFill>
                  <a:ea typeface="Segoe UI Symbol" panose="020B0502040204020203" pitchFamily="34" charset="0"/>
                </a:rPr>
                <a:t>≈ 20log</a:t>
              </a:r>
              <a:r>
                <a:rPr lang="en-US" sz="2400" baseline="-25000" dirty="0" smtClean="0">
                  <a:solidFill>
                    <a:srgbClr val="441494"/>
                  </a:solidFill>
                  <a:ea typeface="Segoe UI Symbol" panose="020B0502040204020203" pitchFamily="34" charset="0"/>
                </a:rPr>
                <a:t>10</a:t>
              </a:r>
              <a:r>
                <a:rPr lang="en-US" sz="2400" dirty="0" smtClean="0">
                  <a:solidFill>
                    <a:srgbClr val="441494"/>
                  </a:solidFill>
                  <a:ea typeface="Segoe UI Symbol" panose="020B0502040204020203" pitchFamily="34" charset="0"/>
                </a:rPr>
                <a:t>(N)</a:t>
              </a:r>
              <a:endParaRPr lang="en-US" sz="2400" dirty="0" smtClean="0">
                <a:solidFill>
                  <a:srgbClr val="441494"/>
                </a:solidFill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470853" y="2755900"/>
            <a:ext cx="3049799" cy="2200475"/>
            <a:chOff x="4184378" y="2755900"/>
            <a:chExt cx="3049799" cy="2200475"/>
          </a:xfrm>
        </p:grpSpPr>
        <p:sp>
          <p:nvSpPr>
            <p:cNvPr id="54" name="Freeform 53"/>
            <p:cNvSpPr/>
            <p:nvPr/>
          </p:nvSpPr>
          <p:spPr>
            <a:xfrm>
              <a:off x="4250501" y="2787568"/>
              <a:ext cx="2983676" cy="2168807"/>
            </a:xfrm>
            <a:custGeom>
              <a:avLst/>
              <a:gdLst>
                <a:gd name="connsiteX0" fmla="*/ 0 w 3159889"/>
                <a:gd name="connsiteY0" fmla="*/ 2511707 h 2511707"/>
                <a:gd name="connsiteX1" fmla="*/ 1273216 w 3159889"/>
                <a:gd name="connsiteY1" fmla="*/ 196770 h 2511707"/>
                <a:gd name="connsiteX2" fmla="*/ 3159889 w 3159889"/>
                <a:gd name="connsiteY2" fmla="*/ 0 h 2511707"/>
                <a:gd name="connsiteX0" fmla="*/ 0 w 2983676"/>
                <a:gd name="connsiteY0" fmla="*/ 2168807 h 2168807"/>
                <a:gd name="connsiteX1" fmla="*/ 1097003 w 2983676"/>
                <a:gd name="connsiteY1" fmla="*/ 196770 h 2168807"/>
                <a:gd name="connsiteX2" fmla="*/ 2983676 w 2983676"/>
                <a:gd name="connsiteY2" fmla="*/ 0 h 2168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83676" h="2168807">
                  <a:moveTo>
                    <a:pt x="0" y="2168807"/>
                  </a:moveTo>
                  <a:lnTo>
                    <a:pt x="1097003" y="196770"/>
                  </a:lnTo>
                  <a:lnTo>
                    <a:pt x="2983676" y="0"/>
                  </a:lnTo>
                </a:path>
              </a:pathLst>
            </a:custGeom>
            <a:noFill/>
            <a:ln w="130175" cap="rnd">
              <a:solidFill>
                <a:srgbClr val="00B050">
                  <a:alpha val="68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84378" y="2755900"/>
              <a:ext cx="962507" cy="617732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2400" dirty="0" smtClean="0">
                  <a:solidFill>
                    <a:srgbClr val="00B050"/>
                  </a:solidFill>
                </a:rPr>
                <a:t>No dip </a:t>
              </a:r>
            </a:p>
            <a:p>
              <a:pPr algn="ctr"/>
              <a:r>
                <a:rPr lang="en-US" sz="2400" dirty="0" smtClean="0">
                  <a:solidFill>
                    <a:srgbClr val="00B050"/>
                  </a:solidFill>
                </a:rPr>
                <a:t>in SNR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05638" y="5138481"/>
            <a:ext cx="7578634" cy="644961"/>
            <a:chOff x="4119163" y="5138481"/>
            <a:chExt cx="7578634" cy="644961"/>
          </a:xfrm>
        </p:grpSpPr>
        <p:sp>
          <p:nvSpPr>
            <p:cNvPr id="56" name="TextBox 55"/>
            <p:cNvSpPr txBox="1"/>
            <p:nvPr/>
          </p:nvSpPr>
          <p:spPr>
            <a:xfrm>
              <a:off x="7637703" y="5138481"/>
              <a:ext cx="4060094" cy="64496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r>
                <a:rPr lang="en-US" sz="2400" dirty="0" smtClean="0">
                  <a:solidFill>
                    <a:srgbClr val="00B050"/>
                  </a:solidFill>
                </a:rPr>
                <a:t>Total </a:t>
              </a:r>
              <a:r>
                <a:rPr lang="en-US" sz="2400" dirty="0" err="1" smtClean="0">
                  <a:solidFill>
                    <a:srgbClr val="00B050"/>
                  </a:solidFill>
                </a:rPr>
                <a:t>DR</a:t>
              </a:r>
              <a:endParaRPr lang="en-US" sz="2400" dirty="0" smtClean="0">
                <a:solidFill>
                  <a:srgbClr val="00B050"/>
                </a:solidFill>
              </a:endParaRPr>
            </a:p>
            <a:p>
              <a:r>
                <a:rPr lang="en-US" sz="2400" dirty="0" smtClean="0">
                  <a:solidFill>
                    <a:srgbClr val="00B050"/>
                  </a:solidFill>
                </a:rPr>
                <a:t>Native + Adaptive = </a:t>
              </a:r>
              <a:r>
                <a:rPr lang="en-US" sz="2400" b="1" dirty="0" smtClean="0">
                  <a:solidFill>
                    <a:srgbClr val="00B050"/>
                  </a:solidFill>
                </a:rPr>
                <a:t>101.5 dB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4119163" y="5486400"/>
              <a:ext cx="3176987" cy="0"/>
            </a:xfrm>
            <a:prstGeom prst="line">
              <a:avLst/>
            </a:prstGeom>
            <a:ln w="63500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46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09600"/>
          </a:xfrm>
        </p:spPr>
        <p:txBody>
          <a:bodyPr/>
          <a:lstStyle/>
          <a:p>
            <a:r>
              <a:rPr lang="en-CA" sz="3600" dirty="0"/>
              <a:t>Application </a:t>
            </a:r>
            <a:r>
              <a:rPr lang="en-CA" sz="3600" dirty="0" smtClean="0"/>
              <a:t>2: Single-Shot </a:t>
            </a:r>
            <a:r>
              <a:rPr lang="en-CA" sz="3600" dirty="0"/>
              <a:t>Structured Light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4" r="46671" b="51454"/>
          <a:stretch/>
        </p:blipFill>
        <p:spPr>
          <a:xfrm>
            <a:off x="101624" y="1447800"/>
            <a:ext cx="6269222" cy="3352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00800" y="1049953"/>
            <a:ext cx="61686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70C0"/>
                </a:solidFill>
                <a:cs typeface="Arial" panose="020B0604020202020204" pitchFamily="34" charset="0"/>
              </a:rPr>
              <a:t>Goal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 panose="020B0604020202020204" pitchFamily="34" charset="0"/>
              </a:rPr>
              <a:t>Find optimal illumination patterns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 panose="020B0604020202020204" pitchFamily="34" charset="0"/>
              </a:rPr>
              <a:t>Disparity</a:t>
            </a:r>
            <a:r>
              <a:rPr lang="en-CA" sz="2400" dirty="0">
                <a:cs typeface="Arial" panose="020B0604020202020204" pitchFamily="34" charset="0"/>
              </a:rPr>
              <a:t>: proportional to 1/depth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Arial" panose="020B0604020202020204" pitchFamily="34" charset="0"/>
              </a:rPr>
              <a:t>Video rate </a:t>
            </a:r>
            <a:r>
              <a:rPr lang="en-CA" sz="2400" dirty="0" smtClean="0">
                <a:cs typeface="Arial" panose="020B0604020202020204" pitchFamily="34" charset="0"/>
              </a:rPr>
              <a:t>output</a:t>
            </a:r>
          </a:p>
          <a:p>
            <a:pPr lvl="1"/>
            <a:endParaRPr lang="en-CA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70C0"/>
                </a:solidFill>
                <a:cs typeface="Arial" panose="020B0604020202020204" pitchFamily="34" charset="0"/>
              </a:rPr>
              <a:t>Camera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Arial" panose="020B0604020202020204" pitchFamily="34" charset="0"/>
              </a:rPr>
              <a:t>4 Bayer-like mosaic patterns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Arial" panose="020B0604020202020204" pitchFamily="34" charset="0"/>
              </a:rPr>
              <a:t>30ms exposure per frame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CA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rgbClr val="0070C0"/>
                </a:solidFill>
                <a:cs typeface="Arial" panose="020B0604020202020204" pitchFamily="34" charset="0"/>
              </a:rPr>
              <a:t>Projector Configuration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Arial" panose="020B0604020202020204" pitchFamily="34" charset="0"/>
              </a:rPr>
              <a:t>Synchronized with camera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Arial" panose="020B0604020202020204" pitchFamily="34" charset="0"/>
              </a:rPr>
              <a:t>4 programmable patterns</a:t>
            </a:r>
            <a:endParaRPr lang="en-CA" sz="2400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14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609600"/>
          </a:xfrm>
        </p:spPr>
        <p:txBody>
          <a:bodyPr/>
          <a:lstStyle/>
          <a:p>
            <a:r>
              <a:rPr lang="en-CA" sz="3600" dirty="0"/>
              <a:t>Application </a:t>
            </a:r>
            <a:r>
              <a:rPr lang="en-CA" sz="3600" dirty="0" smtClean="0"/>
              <a:t>2: Single-Shot </a:t>
            </a:r>
            <a:r>
              <a:rPr lang="en-CA" sz="3600" dirty="0"/>
              <a:t>Structured Light Imaging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19FPS_Optimal_Correspon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r="30332"/>
          <a:stretch>
            <a:fillRect/>
          </a:stretch>
        </p:blipFill>
        <p:spPr>
          <a:xfrm>
            <a:off x="7067042" y="1134845"/>
            <a:ext cx="4654912" cy="2304000"/>
          </a:xfrm>
          <a:prstGeom prst="rect">
            <a:avLst/>
          </a:prstGeom>
        </p:spPr>
      </p:pic>
      <p:pic>
        <p:nvPicPr>
          <p:cNvPr id="6" name="19FPS_Optimal_Correspon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9860" t="6977" r="160" b="5814"/>
          <a:stretch>
            <a:fillRect/>
          </a:stretch>
        </p:blipFill>
        <p:spPr>
          <a:xfrm>
            <a:off x="9425058" y="3876862"/>
            <a:ext cx="2296896" cy="23040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7086600" y="701862"/>
            <a:ext cx="4635354" cy="468000"/>
            <a:chOff x="7086600" y="701862"/>
            <a:chExt cx="4635354" cy="468000"/>
          </a:xfrm>
        </p:grpSpPr>
        <p:sp>
          <p:nvSpPr>
            <p:cNvPr id="8" name="TextBox 7"/>
            <p:cNvSpPr txBox="1"/>
            <p:nvPr/>
          </p:nvSpPr>
          <p:spPr>
            <a:xfrm>
              <a:off x="7086600" y="701862"/>
              <a:ext cx="2338458" cy="46800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sz="2400" dirty="0" smtClean="0"/>
                <a:t>TAP1</a:t>
              </a:r>
              <a:endParaRPr lang="en-CA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25058" y="701862"/>
              <a:ext cx="2296896" cy="468000"/>
            </a:xfrm>
            <a:prstGeom prst="rect">
              <a:avLst/>
            </a:prstGeom>
            <a:noFill/>
          </p:spPr>
          <p:txBody>
            <a:bodyPr wrap="none" lIns="0" tIns="0" rIns="0" bIns="0" rtlCol="0" anchor="b">
              <a:no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070C0"/>
                  </a:solidFill>
                </a:defRPr>
              </a:lvl1pPr>
            </a:lstStyle>
            <a:p>
              <a:r>
                <a:rPr lang="en-US" sz="2400" dirty="0" smtClean="0"/>
                <a:t>TAP2</a:t>
              </a:r>
              <a:endParaRPr lang="en-CA" sz="2400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425058" y="3533972"/>
            <a:ext cx="2296896" cy="307777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ctr">
              <a:defRPr sz="1400">
                <a:solidFill>
                  <a:srgbClr val="0070C0"/>
                </a:solidFill>
              </a:defRPr>
            </a:lvl1pPr>
          </a:lstStyle>
          <a:p>
            <a:r>
              <a:rPr lang="en-US" sz="2400" dirty="0" smtClean="0"/>
              <a:t>DISPARITY MAP</a:t>
            </a:r>
            <a:endParaRPr lang="en-CA" sz="24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3964" y="3073052"/>
            <a:ext cx="6380629" cy="3324574"/>
            <a:chOff x="43964" y="622300"/>
            <a:chExt cx="6380629" cy="332457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841" y="909576"/>
              <a:ext cx="5972752" cy="280203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60661" y="3577542"/>
              <a:ext cx="21739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 smtClean="0"/>
                <a:t>ITERATION NUMBER</a:t>
              </a:r>
              <a:endParaRPr lang="en-CA" dirty="0"/>
            </a:p>
          </p:txBody>
        </p:sp>
        <p:sp>
          <p:nvSpPr>
            <p:cNvPr id="18" name="Rectangle 17"/>
            <p:cNvSpPr/>
            <p:nvPr/>
          </p:nvSpPr>
          <p:spPr>
            <a:xfrm rot="16200000">
              <a:off x="-980483" y="1978926"/>
              <a:ext cx="2418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dirty="0"/>
                <a:t>MEAN-DISPARITY LOSS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6300" y="622300"/>
              <a:ext cx="546735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sz="2400" dirty="0">
                  <a:solidFill>
                    <a:srgbClr val="0070C0"/>
                  </a:solidFill>
                </a:rPr>
                <a:t>STOCHASTIC GRADIENT DESCENT (SGD)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62913" y="701863"/>
            <a:ext cx="4751226" cy="2453545"/>
            <a:chOff x="362913" y="3920925"/>
            <a:chExt cx="4751226" cy="245354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913" y="4330757"/>
              <a:ext cx="2982462" cy="171717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322588" y="6005138"/>
              <a:ext cx="1063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 smtClean="0">
                  <a:solidFill>
                    <a:srgbClr val="FF0000"/>
                  </a:solidFill>
                </a:rPr>
                <a:t>RANDOM</a:t>
              </a:r>
              <a:endParaRPr lang="en-CA" dirty="0">
                <a:solidFill>
                  <a:srgbClr val="FF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781175" y="3920925"/>
              <a:ext cx="333296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sz="2400" dirty="0" smtClean="0">
                  <a:solidFill>
                    <a:srgbClr val="0070C0"/>
                  </a:solidFill>
                </a:rPr>
                <a:t>PROJECTION PATTERNS</a:t>
              </a:r>
              <a:endParaRPr lang="en-CA" sz="2400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876300" y="2828869"/>
            <a:ext cx="0" cy="1133531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513338" y="1111695"/>
            <a:ext cx="2982462" cy="4603307"/>
            <a:chOff x="3513338" y="4330757"/>
            <a:chExt cx="2982462" cy="460330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3338" y="4330757"/>
              <a:ext cx="2982462" cy="171717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361605" y="6005138"/>
              <a:ext cx="12859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CA" dirty="0" smtClean="0">
                  <a:solidFill>
                    <a:srgbClr val="00B050"/>
                  </a:solidFill>
                </a:rPr>
                <a:t>OPTIMIZED</a:t>
              </a:r>
              <a:endParaRPr lang="en-CA" dirty="0">
                <a:solidFill>
                  <a:srgbClr val="00B050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V="1">
              <a:off x="6325220" y="6056847"/>
              <a:ext cx="18430" cy="2877217"/>
            </a:xfrm>
            <a:prstGeom prst="straightConnector1">
              <a:avLst/>
            </a:prstGeom>
            <a:ln w="730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560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4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Computational Imaging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6210394" y="2872416"/>
            <a:ext cx="2662848" cy="2639384"/>
            <a:chOff x="6151175" y="4890246"/>
            <a:chExt cx="2662848" cy="2639384"/>
          </a:xfrm>
        </p:grpSpPr>
        <p:grpSp>
          <p:nvGrpSpPr>
            <p:cNvPr id="43" name="Group 42"/>
            <p:cNvGrpSpPr/>
            <p:nvPr/>
          </p:nvGrpSpPr>
          <p:grpSpPr>
            <a:xfrm>
              <a:off x="6151175" y="4898911"/>
              <a:ext cx="2662848" cy="2630719"/>
              <a:chOff x="6724648" y="3110676"/>
              <a:chExt cx="2993644" cy="2988370"/>
            </a:xfrm>
          </p:grpSpPr>
          <p:grpSp>
            <p:nvGrpSpPr>
              <p:cNvPr id="45" name="Group 44"/>
              <p:cNvGrpSpPr/>
              <p:nvPr/>
            </p:nvGrpSpPr>
            <p:grpSpPr>
              <a:xfrm>
                <a:off x="6724648" y="3248454"/>
                <a:ext cx="2987984" cy="2850592"/>
                <a:chOff x="6791323" y="3169079"/>
                <a:chExt cx="2987984" cy="2850592"/>
              </a:xfrm>
            </p:grpSpPr>
            <p:pic>
              <p:nvPicPr>
                <p:cNvPr id="47" name="Picture 4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1324" y="3169079"/>
                  <a:ext cx="2987983" cy="2390386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6791323" y="5216395"/>
                  <a:ext cx="2987983" cy="803276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bg1"/>
                  </a:solidFill>
                </a:ln>
              </p:spPr>
              <p:txBody>
                <a:bodyPr wrap="none" rtlCol="0" anchor="ctr">
                  <a:noAutofit/>
                </a:bodyPr>
                <a:lstStyle/>
                <a:p>
                  <a:pPr algn="ctr"/>
                  <a:endParaRPr lang="en-CA" b="1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  <a:sym typeface="Wingdings" panose="05000000000000000000" pitchFamily="2" charset="2"/>
                  </a:endParaRPr>
                </a:p>
              </p:txBody>
            </p:sp>
          </p:grpSp>
          <p:sp>
            <p:nvSpPr>
              <p:cNvPr id="46" name="Rectangle 45"/>
              <p:cNvSpPr/>
              <p:nvPr/>
            </p:nvSpPr>
            <p:spPr>
              <a:xfrm>
                <a:off x="6724649" y="3110676"/>
                <a:ext cx="2993643" cy="34962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VEIN IMAGING, CMU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4" name="Rectangle 43"/>
            <p:cNvSpPr/>
            <p:nvPr/>
          </p:nvSpPr>
          <p:spPr>
            <a:xfrm>
              <a:off x="6151175" y="4890246"/>
              <a:ext cx="2658158" cy="1918717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8971091" y="2717228"/>
            <a:ext cx="3201859" cy="3582149"/>
            <a:chOff x="8905300" y="3196378"/>
            <a:chExt cx="3229065" cy="3612586"/>
          </a:xfrm>
        </p:grpSpPr>
        <p:grpSp>
          <p:nvGrpSpPr>
            <p:cNvPr id="50" name="Group 49"/>
            <p:cNvGrpSpPr/>
            <p:nvPr/>
          </p:nvGrpSpPr>
          <p:grpSpPr>
            <a:xfrm>
              <a:off x="8905301" y="3196378"/>
              <a:ext cx="3229064" cy="3612586"/>
              <a:chOff x="59418" y="3357748"/>
              <a:chExt cx="3188605" cy="3470379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62674" y="3609975"/>
                <a:ext cx="3185349" cy="3218152"/>
                <a:chOff x="-1221423" y="4208462"/>
                <a:chExt cx="3942640" cy="4398509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-1221423" y="6646862"/>
                  <a:ext cx="3942640" cy="1960109"/>
                  <a:chOff x="-1602321" y="6646862"/>
                  <a:chExt cx="4323538" cy="2149475"/>
                </a:xfrm>
              </p:grpSpPr>
              <p:pic>
                <p:nvPicPr>
                  <p:cNvPr id="56" name="Picture 5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71742" y="6646862"/>
                    <a:ext cx="2149475" cy="2149475"/>
                  </a:xfrm>
                  <a:prstGeom prst="rect">
                    <a:avLst/>
                  </a:prstGeom>
                  <a:ln>
                    <a:solidFill>
                      <a:srgbClr val="0070C0"/>
                    </a:solidFill>
                  </a:ln>
                </p:spPr>
              </p:pic>
              <p:pic>
                <p:nvPicPr>
                  <p:cNvPr id="57" name="Picture 56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602321" y="6646862"/>
                    <a:ext cx="2174062" cy="2149475"/>
                  </a:xfrm>
                  <a:prstGeom prst="rect">
                    <a:avLst/>
                  </a:prstGeom>
                  <a:ln>
                    <a:solidFill>
                      <a:srgbClr val="0070C0"/>
                    </a:solidFill>
                  </a:ln>
                </p:spPr>
              </p:pic>
            </p:grpSp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01875" y="4208462"/>
                  <a:ext cx="3923092" cy="2438400"/>
                </a:xfrm>
                <a:prstGeom prst="rect">
                  <a:avLst/>
                </a:prstGeom>
                <a:ln>
                  <a:solidFill>
                    <a:srgbClr val="0070C0"/>
                  </a:solidFill>
                </a:ln>
              </p:spPr>
            </p:pic>
          </p:grpSp>
          <p:sp>
            <p:nvSpPr>
              <p:cNvPr id="53" name="Rectangle 52"/>
              <p:cNvSpPr/>
              <p:nvPr/>
            </p:nvSpPr>
            <p:spPr>
              <a:xfrm>
                <a:off x="59418" y="3357748"/>
                <a:ext cx="3175980" cy="2683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err="1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NLOS</a:t>
                </a: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 IMAGING, STANFORD/CMU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8905300" y="3205249"/>
              <a:ext cx="3216279" cy="3603714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1626" y="781050"/>
            <a:ext cx="3140135" cy="2386868"/>
            <a:chOff x="41626" y="1036378"/>
            <a:chExt cx="3140135" cy="2386868"/>
          </a:xfrm>
        </p:grpSpPr>
        <p:grpSp>
          <p:nvGrpSpPr>
            <p:cNvPr id="64" name="Group 63"/>
            <p:cNvGrpSpPr/>
            <p:nvPr/>
          </p:nvGrpSpPr>
          <p:grpSpPr>
            <a:xfrm>
              <a:off x="45355" y="1036378"/>
              <a:ext cx="3136406" cy="2386868"/>
              <a:chOff x="-3873106" y="523630"/>
              <a:chExt cx="3847742" cy="292820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73105" y="566034"/>
                <a:ext cx="3847741" cy="288580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67" name="Rectangle 66"/>
              <p:cNvSpPr/>
              <p:nvPr/>
            </p:nvSpPr>
            <p:spPr>
              <a:xfrm>
                <a:off x="-3873106" y="523630"/>
                <a:ext cx="3847741" cy="3775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HDR IMAGING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41626" y="1041400"/>
              <a:ext cx="3123884" cy="2381846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5355" y="3276600"/>
            <a:ext cx="3136407" cy="3022777"/>
            <a:chOff x="45355" y="3524318"/>
            <a:chExt cx="3136407" cy="3022777"/>
          </a:xfrm>
        </p:grpSpPr>
        <p:grpSp>
          <p:nvGrpSpPr>
            <p:cNvPr id="69" name="Group 68"/>
            <p:cNvGrpSpPr/>
            <p:nvPr/>
          </p:nvGrpSpPr>
          <p:grpSpPr>
            <a:xfrm>
              <a:off x="45355" y="3524318"/>
              <a:ext cx="3136407" cy="3022777"/>
              <a:chOff x="3340923" y="1113906"/>
              <a:chExt cx="3277206" cy="3158472"/>
            </a:xfrm>
          </p:grpSpPr>
          <p:pic>
            <p:nvPicPr>
              <p:cNvPr id="71" name="Picture 70" descr="https://ai.googleblog.com/2019/11/astrophotography-with-night-sight-on.html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41919" y="1113906"/>
                <a:ext cx="3276210" cy="315847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72" name="Rectangle 71"/>
              <p:cNvSpPr/>
              <p:nvPr/>
            </p:nvSpPr>
            <p:spPr>
              <a:xfrm>
                <a:off x="3340923" y="1120339"/>
                <a:ext cx="3277205" cy="32159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ASTRO-PHOTOGRAPHY, GOOGLE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0" name="Rectangle 69"/>
            <p:cNvSpPr/>
            <p:nvPr/>
          </p:nvSpPr>
          <p:spPr>
            <a:xfrm>
              <a:off x="45355" y="3533908"/>
              <a:ext cx="3123884" cy="3013187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3280528" y="793681"/>
            <a:ext cx="2814111" cy="1938018"/>
            <a:chOff x="3261478" y="1041399"/>
            <a:chExt cx="2814111" cy="1938018"/>
          </a:xfrm>
        </p:grpSpPr>
        <p:grpSp>
          <p:nvGrpSpPr>
            <p:cNvPr id="74" name="Group 73"/>
            <p:cNvGrpSpPr/>
            <p:nvPr/>
          </p:nvGrpSpPr>
          <p:grpSpPr>
            <a:xfrm>
              <a:off x="3261478" y="1041399"/>
              <a:ext cx="2814111" cy="1938018"/>
              <a:chOff x="6724647" y="4599047"/>
              <a:chExt cx="2987984" cy="2057762"/>
            </a:xfrm>
          </p:grpSpPr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9"/>
              <a:srcRect r="17387" b="15582"/>
              <a:stretch/>
            </p:blipFill>
            <p:spPr>
              <a:xfrm>
                <a:off x="6724648" y="4599047"/>
                <a:ext cx="2987983" cy="205776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77" name="Rectangle 76"/>
              <p:cNvSpPr/>
              <p:nvPr/>
            </p:nvSpPr>
            <p:spPr>
              <a:xfrm>
                <a:off x="6724647" y="4600167"/>
                <a:ext cx="2987984" cy="32679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FACE ID, APPLE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3261478" y="1041401"/>
              <a:ext cx="2811823" cy="193230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11484" y="4851779"/>
            <a:ext cx="2671563" cy="1447597"/>
            <a:chOff x="3256496" y="5360513"/>
            <a:chExt cx="2818216" cy="1448451"/>
          </a:xfrm>
        </p:grpSpPr>
        <p:grpSp>
          <p:nvGrpSpPr>
            <p:cNvPr id="16" name="Group 15"/>
            <p:cNvGrpSpPr/>
            <p:nvPr/>
          </p:nvGrpSpPr>
          <p:grpSpPr>
            <a:xfrm>
              <a:off x="3256496" y="5366229"/>
              <a:ext cx="2818216" cy="1442735"/>
              <a:chOff x="3231096" y="5137629"/>
              <a:chExt cx="2818216" cy="1442735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6078" y="5393531"/>
                <a:ext cx="1406617" cy="118683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42695" y="5393531"/>
                <a:ext cx="1406617" cy="118683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3231096" y="5137629"/>
                <a:ext cx="2811823" cy="25590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tIns="0" rIns="0" b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sz="1700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COMPRESSED SENSING, </a:t>
                </a:r>
                <a:r>
                  <a:rPr lang="en-US" sz="1700" dirty="0" err="1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UCB</a:t>
                </a:r>
                <a:endParaRPr lang="en-US" sz="1700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256496" y="5360513"/>
              <a:ext cx="2811823" cy="1448451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8965985" y="785262"/>
            <a:ext cx="3214586" cy="1886098"/>
            <a:chOff x="8905301" y="1049062"/>
            <a:chExt cx="3229064" cy="1894593"/>
          </a:xfrm>
        </p:grpSpPr>
        <p:grpSp>
          <p:nvGrpSpPr>
            <p:cNvPr id="84" name="Group 83"/>
            <p:cNvGrpSpPr/>
            <p:nvPr/>
          </p:nvGrpSpPr>
          <p:grpSpPr>
            <a:xfrm>
              <a:off x="8905301" y="1049062"/>
              <a:ext cx="3229064" cy="1894591"/>
              <a:chOff x="6741672" y="1154561"/>
              <a:chExt cx="2937311" cy="1723407"/>
            </a:xfrm>
          </p:grpSpPr>
          <p:pic>
            <p:nvPicPr>
              <p:cNvPr id="86" name="Picture 85" descr="https://www.nasa.gov/mission_pages/chandra/news/black-hole-image-makes-history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8" r="1127" b="7761"/>
              <a:stretch/>
            </p:blipFill>
            <p:spPr>
              <a:xfrm>
                <a:off x="6744660" y="1272560"/>
                <a:ext cx="2934323" cy="1605408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87" name="Rectangle 86"/>
              <p:cNvSpPr/>
              <p:nvPr/>
            </p:nvSpPr>
            <p:spPr>
              <a:xfrm>
                <a:off x="6741672" y="1154561"/>
                <a:ext cx="2937311" cy="28122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BLACKHOLE IMAGE, EHT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5" name="Rectangle 84"/>
            <p:cNvSpPr/>
            <p:nvPr/>
          </p:nvSpPr>
          <p:spPr>
            <a:xfrm>
              <a:off x="8905301" y="1049877"/>
              <a:ext cx="3216279" cy="1893778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84176" y="2775585"/>
            <a:ext cx="2811824" cy="2223903"/>
            <a:chOff x="3263764" y="3055155"/>
            <a:chExt cx="2811824" cy="2223903"/>
          </a:xfrm>
        </p:grpSpPr>
        <p:grpSp>
          <p:nvGrpSpPr>
            <p:cNvPr id="22" name="Group 21"/>
            <p:cNvGrpSpPr/>
            <p:nvPr/>
          </p:nvGrpSpPr>
          <p:grpSpPr>
            <a:xfrm>
              <a:off x="3263764" y="3056210"/>
              <a:ext cx="2811824" cy="2222848"/>
              <a:chOff x="59417" y="971444"/>
              <a:chExt cx="3189601" cy="2521494"/>
            </a:xfrm>
          </p:grpSpPr>
          <p:pic>
            <p:nvPicPr>
              <p:cNvPr id="24" name="Picture 23" descr="https://petapixel.com/assets/uploads/2015/11/flatcam.jpg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496" b="26710"/>
              <a:stretch/>
            </p:blipFill>
            <p:spPr>
              <a:xfrm>
                <a:off x="59417" y="1004888"/>
                <a:ext cx="3188606" cy="108382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59418" y="971444"/>
                <a:ext cx="3189600" cy="34912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FLATCAM, RICE 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17" y="2088711"/>
                <a:ext cx="3189600" cy="1404227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3263764" y="3055155"/>
              <a:ext cx="2811823" cy="2223903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279003" y="5046123"/>
            <a:ext cx="2828587" cy="1247994"/>
            <a:chOff x="6155865" y="3202994"/>
            <a:chExt cx="2658158" cy="1260008"/>
          </a:xfrm>
        </p:grpSpPr>
        <p:grpSp>
          <p:nvGrpSpPr>
            <p:cNvPr id="38" name="Group 37"/>
            <p:cNvGrpSpPr/>
            <p:nvPr/>
          </p:nvGrpSpPr>
          <p:grpSpPr>
            <a:xfrm>
              <a:off x="6155865" y="3202994"/>
              <a:ext cx="2658158" cy="1260008"/>
              <a:chOff x="3349909" y="4743035"/>
              <a:chExt cx="3260228" cy="1559618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68" b="22520"/>
              <a:stretch/>
            </p:blipFill>
            <p:spPr>
              <a:xfrm>
                <a:off x="3349910" y="4779021"/>
                <a:ext cx="3260227" cy="152363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3349909" y="4743035"/>
                <a:ext cx="3256209" cy="38096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CLOUD IMAGING, CLOUDCT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6155865" y="3205248"/>
              <a:ext cx="2658158" cy="1257753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208325" y="781870"/>
            <a:ext cx="2658158" cy="2039526"/>
            <a:chOff x="6151175" y="1042056"/>
            <a:chExt cx="2658158" cy="2039526"/>
          </a:xfrm>
        </p:grpSpPr>
        <p:grpSp>
          <p:nvGrpSpPr>
            <p:cNvPr id="88" name="Group 87"/>
            <p:cNvGrpSpPr/>
            <p:nvPr/>
          </p:nvGrpSpPr>
          <p:grpSpPr>
            <a:xfrm>
              <a:off x="6159594" y="1042056"/>
              <a:ext cx="2649739" cy="2037530"/>
              <a:chOff x="9827141" y="1144034"/>
              <a:chExt cx="2242730" cy="1724556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595"/>
              <a:stretch/>
            </p:blipFill>
            <p:spPr>
              <a:xfrm>
                <a:off x="9827141" y="1376067"/>
                <a:ext cx="2239574" cy="1492523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91" name="Rectangle 90"/>
              <p:cNvSpPr/>
              <p:nvPr/>
            </p:nvSpPr>
            <p:spPr>
              <a:xfrm>
                <a:off x="9827141" y="1144034"/>
                <a:ext cx="2242730" cy="2605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70C0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AUTOPILOT, TESLA</a:t>
                </a:r>
                <a:endParaRPr lang="en-US" dirty="0">
                  <a:solidFill>
                    <a:srgbClr val="0070C0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Rectangle 88"/>
            <p:cNvSpPr/>
            <p:nvPr/>
          </p:nvSpPr>
          <p:spPr>
            <a:xfrm>
              <a:off x="6151175" y="1046258"/>
              <a:ext cx="2658158" cy="2035324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725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>
            <a:no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11150600" cy="5486400"/>
          </a:xfrm>
        </p:spPr>
        <p:txBody>
          <a:bodyPr>
            <a:noAutofit/>
          </a:bodyPr>
          <a:lstStyle/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Introduction to coded-exposure imaging</a:t>
            </a: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Architecture and operation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Dual-tap </a:t>
            </a:r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coded-exposure data-memory </a:t>
            </a:r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pixel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Multi-modal readout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On-chip mask generation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Single-shot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imaging applications</a:t>
            </a:r>
          </a:p>
          <a:p>
            <a:pPr marL="695296" lvl="1" indent="-295275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High-dynamic-range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Structured-light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/>
              <a:t>Conclusion</a:t>
            </a:r>
            <a:endParaRPr lang="en-US" sz="36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557004C-44B4-1245-BEF3-96BA0F02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3886200"/>
            <a:ext cx="458788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90" tIns="45697" rIns="91390" bIns="45697"/>
          <a:lstStyle/>
          <a:p>
            <a:pPr defTabSz="90963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27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297CE8-7E83-43C3-93F9-C31280207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719511"/>
              </p:ext>
            </p:extLst>
          </p:nvPr>
        </p:nvGraphicFramePr>
        <p:xfrm>
          <a:off x="19441" y="654360"/>
          <a:ext cx="8128684" cy="39020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val="333207211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314921441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308158666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838263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79498257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198575400"/>
                    </a:ext>
                  </a:extLst>
                </a:gridCol>
              </a:tblGrid>
              <a:tr h="671191">
                <a:tc>
                  <a:txBody>
                    <a:bodyPr/>
                    <a:lstStyle/>
                    <a:p>
                      <a:pPr algn="ctr"/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1800" b="1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THIS 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WORK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JSSC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[1] Toronto</a:t>
                      </a:r>
                    </a:p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ISSCC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[2] </a:t>
                      </a:r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OE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8520"/>
                  </a:ext>
                </a:extLst>
              </a:tr>
              <a:tr h="671191">
                <a:tc rowSpan="8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CA" sz="1800" b="1" dirty="0" smtClean="0">
                          <a:latin typeface="+mn-lt"/>
                        </a:rPr>
                        <a:t>PIXELS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CODED-EXPOSURE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ARBITRARY</a:t>
                      </a:r>
                      <a:r>
                        <a:rPr lang="en-CA" sz="1800" b="1" u="sng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PER-PIXEL CODING</a:t>
                      </a:r>
                      <a:r>
                        <a:rPr lang="en-CA" sz="1800" b="1" u="none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(i.e. </a:t>
                      </a:r>
                      <a:r>
                        <a:rPr lang="en-CA" sz="1800" b="1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PIXELWISE</a:t>
                      </a: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SPATIAL AND TEMPORAL CODING)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60260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TECHNOLOGY </a:t>
                      </a:r>
                      <a:r>
                        <a:rPr lang="en-CA" sz="1800" b="1" dirty="0">
                          <a:latin typeface="+mn-lt"/>
                        </a:rPr>
                        <a:t>[nm]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110CIS/65CMOS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110 CIS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43940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PITCH [µm]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7 (</a:t>
                      </a:r>
                      <a:r>
                        <a:rPr lang="en-CA" sz="1800" b="1" u="none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PPD</a:t>
                      </a:r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)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12.6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11.2 (</a:t>
                      </a:r>
                      <a:r>
                        <a:rPr lang="en-CA" sz="1800" b="0" u="non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PPD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10.2</a:t>
                      </a: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05834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FILL FACTOR 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38.5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38.7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baseline="0" dirty="0">
                          <a:solidFill>
                            <a:srgbClr val="0070C0"/>
                          </a:solidFill>
                          <a:latin typeface="+mn-lt"/>
                        </a:rPr>
                        <a:t>45.3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41.5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115217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NUMBER OF TAPS 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8643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baseline="0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TAP </a:t>
                      </a:r>
                      <a:r>
                        <a:rPr lang="en-CA" sz="1800" b="1" dirty="0" smtClean="0">
                          <a:latin typeface="+mn-lt"/>
                        </a:rPr>
                        <a:t>CONTRAST </a:t>
                      </a:r>
                      <a:r>
                        <a:rPr lang="en-CA" sz="1800" b="1" baseline="0" dirty="0" smtClean="0">
                          <a:latin typeface="+mn-lt"/>
                        </a:rPr>
                        <a:t>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96.8 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99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22526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baseline="0" dirty="0" smtClean="0">
                          <a:latin typeface="+mn-lt"/>
                        </a:rPr>
                        <a:t>SUBFRAME RATE</a:t>
                      </a:r>
                      <a:endParaRPr lang="en-CA" sz="1800" b="1" baseline="0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39000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23000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06409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CA" sz="1800" b="1" dirty="0">
                        <a:latin typeface="Arial Narrow" panose="020B0606020202030204" pitchFamily="34" charset="0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COUNT [</a:t>
                      </a:r>
                      <a:r>
                        <a:rPr lang="en-CA" sz="1800" b="1" dirty="0" err="1">
                          <a:latin typeface="+mn-lt"/>
                        </a:rPr>
                        <a:t>HxV</a:t>
                      </a:r>
                      <a:r>
                        <a:rPr lang="en-CA" sz="1800" b="1" dirty="0">
                          <a:latin typeface="+mn-lt"/>
                        </a:rPr>
                        <a:t>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320x320≈100k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192 x 192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244 x 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162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 x 128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32569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3200" y="61686"/>
            <a:ext cx="11785600" cy="459486"/>
          </a:xfrm>
        </p:spPr>
        <p:txBody>
          <a:bodyPr/>
          <a:lstStyle/>
          <a:p>
            <a:r>
              <a:rPr lang="en-CA" dirty="0" smtClean="0"/>
              <a:t>Comparison Table</a:t>
            </a:r>
            <a:endParaRPr lang="en-CA" dirty="0"/>
          </a:p>
        </p:txBody>
      </p:sp>
      <p:grpSp>
        <p:nvGrpSpPr>
          <p:cNvPr id="3" name="Group 2"/>
          <p:cNvGrpSpPr/>
          <p:nvPr/>
        </p:nvGrpSpPr>
        <p:grpSpPr>
          <a:xfrm>
            <a:off x="8193882" y="1985966"/>
            <a:ext cx="3085325" cy="400110"/>
            <a:chOff x="8193882" y="1985966"/>
            <a:chExt cx="3085325" cy="400110"/>
          </a:xfrm>
        </p:grpSpPr>
        <p:sp>
          <p:nvSpPr>
            <p:cNvPr id="15" name="Rectangle 14"/>
            <p:cNvSpPr/>
            <p:nvPr/>
          </p:nvSpPr>
          <p:spPr>
            <a:xfrm>
              <a:off x="8326154" y="1985966"/>
              <a:ext cx="295305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Lowest technology node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8193882" y="2170632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193882" y="2354818"/>
            <a:ext cx="1919941" cy="400110"/>
            <a:chOff x="8193882" y="2354818"/>
            <a:chExt cx="1919941" cy="400110"/>
          </a:xfrm>
        </p:grpSpPr>
        <p:sp>
          <p:nvSpPr>
            <p:cNvPr id="12" name="Rectangle 11"/>
            <p:cNvSpPr/>
            <p:nvPr/>
          </p:nvSpPr>
          <p:spPr>
            <a:xfrm>
              <a:off x="8326154" y="2354818"/>
              <a:ext cx="17876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Smallest pixel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93882" y="2535336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8193882" y="3447018"/>
            <a:ext cx="2303059" cy="400110"/>
            <a:chOff x="8193882" y="3447018"/>
            <a:chExt cx="2303059" cy="400110"/>
          </a:xfrm>
        </p:grpSpPr>
        <p:sp>
          <p:nvSpPr>
            <p:cNvPr id="14" name="Rectangle 13"/>
            <p:cNvSpPr/>
            <p:nvPr/>
          </p:nvSpPr>
          <p:spPr>
            <a:xfrm>
              <a:off x="8326154" y="3447018"/>
              <a:ext cx="217078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High tap contrast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8193882" y="3629448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8193882" y="3073400"/>
            <a:ext cx="1708344" cy="400110"/>
            <a:chOff x="8193882" y="3073400"/>
            <a:chExt cx="1708344" cy="400110"/>
          </a:xfrm>
        </p:grpSpPr>
        <p:sp>
          <p:nvSpPr>
            <p:cNvPr id="13" name="Rectangle 12"/>
            <p:cNvSpPr/>
            <p:nvPr/>
          </p:nvSpPr>
          <p:spPr>
            <a:xfrm>
              <a:off x="8326154" y="3073400"/>
              <a:ext cx="15760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No light lost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8193882" y="3264744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8193882" y="3808968"/>
            <a:ext cx="3061279" cy="400110"/>
            <a:chOff x="8193882" y="3808968"/>
            <a:chExt cx="3061279" cy="400110"/>
          </a:xfrm>
        </p:grpSpPr>
        <p:sp>
          <p:nvSpPr>
            <p:cNvPr id="30" name="Rectangle 29"/>
            <p:cNvSpPr/>
            <p:nvPr/>
          </p:nvSpPr>
          <p:spPr>
            <a:xfrm>
              <a:off x="8326154" y="3808968"/>
              <a:ext cx="29290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Highest subframe speed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8193882" y="3994150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193882" y="4194313"/>
            <a:ext cx="2396033" cy="400110"/>
            <a:chOff x="8346282" y="3961368"/>
            <a:chExt cx="2396033" cy="400110"/>
          </a:xfrm>
        </p:grpSpPr>
        <p:sp>
          <p:nvSpPr>
            <p:cNvPr id="34" name="Rectangle 33"/>
            <p:cNvSpPr/>
            <p:nvPr/>
          </p:nvSpPr>
          <p:spPr>
            <a:xfrm>
              <a:off x="8478554" y="3961368"/>
              <a:ext cx="22637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Highest resolution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8346282" y="4146550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045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297CE8-7E83-43C3-93F9-C31280207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96700"/>
              </p:ext>
            </p:extLst>
          </p:nvPr>
        </p:nvGraphicFramePr>
        <p:xfrm>
          <a:off x="19441" y="654360"/>
          <a:ext cx="8128684" cy="5670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val="333207211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314921441"/>
                    </a:ext>
                  </a:extLst>
                </a:gridCol>
                <a:gridCol w="1728000">
                  <a:extLst>
                    <a:ext uri="{9D8B030D-6E8A-4147-A177-3AD203B41FA5}">
                      <a16:colId xmlns:a16="http://schemas.microsoft.com/office/drawing/2014/main" val="308158666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838263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79498257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198575400"/>
                    </a:ext>
                  </a:extLst>
                </a:gridCol>
              </a:tblGrid>
              <a:tr h="671191">
                <a:tc>
                  <a:txBody>
                    <a:bodyPr/>
                    <a:lstStyle/>
                    <a:p>
                      <a:pPr algn="ctr"/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1800" b="1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THIS 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WORK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JSSC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[1] Toronto</a:t>
                      </a:r>
                    </a:p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ISSCC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[2] </a:t>
                      </a:r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OE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8520"/>
                  </a:ext>
                </a:extLst>
              </a:tr>
              <a:tr h="671191">
                <a:tc rowSpan="8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CA" sz="1800" b="1" dirty="0" smtClean="0">
                          <a:latin typeface="+mn-lt"/>
                        </a:rPr>
                        <a:t>PIXELS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CODED-EXPOSURE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ARBITRARY</a:t>
                      </a:r>
                      <a:r>
                        <a:rPr lang="en-CA" sz="1800" b="1" u="sng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PER-PIXEL CODING</a:t>
                      </a:r>
                      <a:r>
                        <a:rPr lang="en-CA" sz="1800" b="1" u="none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(i.e. </a:t>
                      </a:r>
                      <a:r>
                        <a:rPr lang="en-CA" sz="1800" b="1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PIXELWISE</a:t>
                      </a: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SPATIAL AND TEMPORAL CODING)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9860260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TECHNOLOGY </a:t>
                      </a:r>
                      <a:r>
                        <a:rPr lang="en-CA" sz="1800" b="1" dirty="0">
                          <a:latin typeface="+mn-lt"/>
                        </a:rPr>
                        <a:t>[nm]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110CIS/65CMOS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110 CIS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43940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PITCH [µm]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7 (</a:t>
                      </a:r>
                      <a:r>
                        <a:rPr lang="en-CA" sz="1800" b="1" u="none" dirty="0" err="1" smtClean="0">
                          <a:solidFill>
                            <a:srgbClr val="0070C0"/>
                          </a:solidFill>
                          <a:latin typeface="+mn-lt"/>
                        </a:rPr>
                        <a:t>PPD</a:t>
                      </a:r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)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12.6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11.2 (</a:t>
                      </a:r>
                      <a:r>
                        <a:rPr lang="en-CA" sz="1800" b="0" u="non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PPD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10.2</a:t>
                      </a: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05834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FILL FACTOR 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38.5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38.7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baseline="0" dirty="0">
                          <a:solidFill>
                            <a:srgbClr val="0070C0"/>
                          </a:solidFill>
                          <a:latin typeface="+mn-lt"/>
                        </a:rPr>
                        <a:t>45.3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41.5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115217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NUMBER OF TAPS 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8643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baseline="0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TAP </a:t>
                      </a:r>
                      <a:r>
                        <a:rPr lang="en-CA" sz="1800" b="1" dirty="0" smtClean="0">
                          <a:latin typeface="+mn-lt"/>
                        </a:rPr>
                        <a:t>CONTRAST </a:t>
                      </a:r>
                      <a:r>
                        <a:rPr lang="en-CA" sz="1800" b="1" baseline="0" dirty="0" smtClean="0">
                          <a:latin typeface="+mn-lt"/>
                        </a:rPr>
                        <a:t>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96.8 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99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22526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baseline="0" dirty="0" smtClean="0">
                          <a:latin typeface="+mn-lt"/>
                        </a:rPr>
                        <a:t>SUBFRAME RATE</a:t>
                      </a:r>
                      <a:endParaRPr lang="en-CA" sz="1800" b="1" baseline="0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39000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23000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06409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CA" sz="1800" b="1" dirty="0">
                        <a:latin typeface="Arial Narrow" panose="020B0606020202030204" pitchFamily="34" charset="0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COUNT [</a:t>
                      </a:r>
                      <a:r>
                        <a:rPr lang="en-CA" sz="1800" b="1" dirty="0" err="1">
                          <a:latin typeface="+mn-lt"/>
                        </a:rPr>
                        <a:t>HxV</a:t>
                      </a:r>
                      <a:r>
                        <a:rPr lang="en-CA" sz="1800" b="1" dirty="0">
                          <a:latin typeface="+mn-lt"/>
                        </a:rPr>
                        <a:t>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320x320≈100k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192 x 192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244 x 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162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 x 128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32569"/>
                  </a:ext>
                </a:extLst>
              </a:tr>
              <a:tr h="671191">
                <a:tc rowSpan="4">
                  <a:txBody>
                    <a:bodyPr/>
                    <a:lstStyle/>
                    <a:p>
                      <a:pPr marL="0" marR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latin typeface="+mn-lt"/>
                        </a:rPr>
                        <a:t>SYSTEM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IN-PIXEL </a:t>
                      </a:r>
                      <a:r>
                        <a:rPr lang="en-CA" sz="1800" b="1" dirty="0" smtClean="0">
                          <a:latin typeface="+mn-lt"/>
                        </a:rPr>
                        <a:t>CODE MEM.</a:t>
                      </a:r>
                    </a:p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(REQUIRES</a:t>
                      </a:r>
                      <a:r>
                        <a:rPr lang="en-CA" sz="1800" b="1" baseline="0" dirty="0" smtClean="0">
                          <a:latin typeface="+mn-lt"/>
                        </a:rPr>
                        <a:t> </a:t>
                      </a:r>
                      <a:r>
                        <a:rPr lang="en-CA" sz="1800" b="1" baseline="0" dirty="0" err="1" smtClean="0">
                          <a:latin typeface="+mn-lt"/>
                        </a:rPr>
                        <a:t>PMOS</a:t>
                      </a:r>
                      <a:r>
                        <a:rPr lang="en-CA" sz="1800" b="1" dirty="0" smtClean="0">
                          <a:latin typeface="+mn-lt"/>
                        </a:rPr>
                        <a:t>)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 </a:t>
                      </a:r>
                    </a:p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(1 SRAM)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</a:p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(2 </a:t>
                      </a: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LATCHES)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b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(DRAM)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802318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CODE </a:t>
                      </a:r>
                      <a:r>
                        <a:rPr lang="en-CA" sz="1800" b="1" dirty="0">
                          <a:latin typeface="+mn-lt"/>
                        </a:rPr>
                        <a:t>RATE [</a:t>
                      </a:r>
                      <a:r>
                        <a:rPr lang="en-CA" sz="1800" b="1" dirty="0" smtClean="0">
                          <a:latin typeface="+mn-lt"/>
                        </a:rPr>
                        <a:t>Mbps]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850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7.1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98687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0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ARBITRARY </a:t>
                      </a:r>
                      <a:r>
                        <a:rPr lang="en-CA" sz="1800" b="1" dirty="0" smtClean="0">
                          <a:latin typeface="+mn-lt"/>
                        </a:rPr>
                        <a:t>CODE/ROI</a:t>
                      </a:r>
                      <a:endParaRPr lang="en-CA" sz="1800" b="0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YES/--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219676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SUBFRAME SHUTTER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ROLLING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311993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3200" y="61686"/>
            <a:ext cx="11785600" cy="459486"/>
          </a:xfrm>
        </p:spPr>
        <p:txBody>
          <a:bodyPr/>
          <a:lstStyle/>
          <a:p>
            <a:r>
              <a:rPr lang="en-CA" dirty="0" smtClean="0"/>
              <a:t>Comparison Table</a:t>
            </a:r>
            <a:endParaRPr lang="en-CA" dirty="0"/>
          </a:p>
        </p:txBody>
      </p:sp>
      <p:sp>
        <p:nvSpPr>
          <p:cNvPr id="12" name="Rectangle 11"/>
          <p:cNvSpPr/>
          <p:nvPr/>
        </p:nvSpPr>
        <p:spPr>
          <a:xfrm>
            <a:off x="8326154" y="2354818"/>
            <a:ext cx="1787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00B050"/>
                </a:solidFill>
              </a:rPr>
              <a:t>Smallest pixel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26154" y="3073400"/>
            <a:ext cx="1576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00B050"/>
                </a:solidFill>
              </a:rPr>
              <a:t>No light lost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26154" y="3447018"/>
            <a:ext cx="2170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00B050"/>
                </a:solidFill>
              </a:rPr>
              <a:t>High tap contrast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26154" y="1985966"/>
            <a:ext cx="29530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00B050"/>
                </a:solidFill>
              </a:rPr>
              <a:t>Lowest technology node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193882" y="2170632"/>
            <a:ext cx="19720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193882" y="2535336"/>
            <a:ext cx="19720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193882" y="3629448"/>
            <a:ext cx="19720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193882" y="3264744"/>
            <a:ext cx="19720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193882" y="4648200"/>
            <a:ext cx="2261381" cy="400110"/>
            <a:chOff x="8193882" y="4648200"/>
            <a:chExt cx="2261381" cy="400110"/>
          </a:xfrm>
        </p:grpSpPr>
        <p:sp>
          <p:nvSpPr>
            <p:cNvPr id="22" name="Rectangle 21"/>
            <p:cNvSpPr/>
            <p:nvPr/>
          </p:nvSpPr>
          <p:spPr>
            <a:xfrm>
              <a:off x="8326154" y="4648200"/>
              <a:ext cx="21291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No in-pixel </a:t>
              </a:r>
              <a:r>
                <a:rPr lang="en-CA" sz="2000" dirty="0" err="1">
                  <a:solidFill>
                    <a:srgbClr val="00B050"/>
                  </a:solidFill>
                </a:rPr>
                <a:t>PMOS</a:t>
              </a:r>
              <a:endParaRPr lang="en-CA" sz="2000" dirty="0">
                <a:solidFill>
                  <a:srgbClr val="00B050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8193882" y="4844534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8193882" y="5645150"/>
            <a:ext cx="3806676" cy="707886"/>
            <a:chOff x="8193882" y="5495926"/>
            <a:chExt cx="3806676" cy="707886"/>
          </a:xfrm>
        </p:grpSpPr>
        <p:sp>
          <p:nvSpPr>
            <p:cNvPr id="28" name="Rectangle 27"/>
            <p:cNvSpPr/>
            <p:nvPr/>
          </p:nvSpPr>
          <p:spPr>
            <a:xfrm>
              <a:off x="8326154" y="5495926"/>
              <a:ext cx="367440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Arbitrary global code across</a:t>
              </a:r>
            </a:p>
            <a:p>
              <a:r>
                <a:rPr lang="en-CA" sz="2000" dirty="0">
                  <a:solidFill>
                    <a:srgbClr val="00B050"/>
                  </a:solidFill>
                </a:rPr>
                <a:t>full array or region of interest</a:t>
              </a:r>
            </a:p>
          </p:txBody>
        </p:sp>
        <p:sp>
          <p:nvSpPr>
            <p:cNvPr id="29" name="Right Brace 28"/>
            <p:cNvSpPr/>
            <p:nvPr/>
          </p:nvSpPr>
          <p:spPr>
            <a:xfrm>
              <a:off x="8193882" y="5662882"/>
              <a:ext cx="132272" cy="308610"/>
            </a:xfrm>
            <a:prstGeom prst="rightBrace">
              <a:avLst>
                <a:gd name="adj1" fmla="val 60946"/>
                <a:gd name="adj2" fmla="val 50000"/>
              </a:avLst>
            </a:prstGeom>
            <a:ln w="254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8326154" y="3808968"/>
            <a:ext cx="2929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00B050"/>
                </a:solidFill>
              </a:rPr>
              <a:t>Highest subframe speed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8193882" y="3994150"/>
            <a:ext cx="197205" cy="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193882" y="5200650"/>
            <a:ext cx="1607356" cy="400110"/>
            <a:chOff x="8193882" y="5200650"/>
            <a:chExt cx="1607356" cy="400110"/>
          </a:xfrm>
        </p:grpSpPr>
        <p:sp>
          <p:nvSpPr>
            <p:cNvPr id="32" name="Rectangle 31"/>
            <p:cNvSpPr/>
            <p:nvPr/>
          </p:nvSpPr>
          <p:spPr>
            <a:xfrm>
              <a:off x="8326154" y="5200650"/>
              <a:ext cx="14750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#codes/sec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8193882" y="5399823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193882" y="4194313"/>
            <a:ext cx="2396033" cy="400110"/>
            <a:chOff x="8346282" y="3961368"/>
            <a:chExt cx="2396033" cy="400110"/>
          </a:xfrm>
        </p:grpSpPr>
        <p:sp>
          <p:nvSpPr>
            <p:cNvPr id="34" name="Rectangle 33"/>
            <p:cNvSpPr/>
            <p:nvPr/>
          </p:nvSpPr>
          <p:spPr>
            <a:xfrm>
              <a:off x="8478554" y="3961368"/>
              <a:ext cx="226376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000" dirty="0">
                  <a:solidFill>
                    <a:srgbClr val="00B050"/>
                  </a:solidFill>
                </a:rPr>
                <a:t>Highest resolution</a:t>
              </a: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>
              <a:off x="8346282" y="4146550"/>
              <a:ext cx="197205" cy="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409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32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0297CE8-7E83-43C3-93F9-C31280207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5664932"/>
              </p:ext>
            </p:extLst>
          </p:nvPr>
        </p:nvGraphicFramePr>
        <p:xfrm>
          <a:off x="19441" y="654360"/>
          <a:ext cx="12171001" cy="56702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6684">
                  <a:extLst>
                    <a:ext uri="{9D8B030D-6E8A-4147-A177-3AD203B41FA5}">
                      <a16:colId xmlns:a16="http://schemas.microsoft.com/office/drawing/2014/main" val="3332072113"/>
                    </a:ext>
                  </a:extLst>
                </a:gridCol>
                <a:gridCol w="2340000">
                  <a:extLst>
                    <a:ext uri="{9D8B030D-6E8A-4147-A177-3AD203B41FA5}">
                      <a16:colId xmlns:a16="http://schemas.microsoft.com/office/drawing/2014/main" val="2314921441"/>
                    </a:ext>
                  </a:extLst>
                </a:gridCol>
                <a:gridCol w="1656000">
                  <a:extLst>
                    <a:ext uri="{9D8B030D-6E8A-4147-A177-3AD203B41FA5}">
                      <a16:colId xmlns:a16="http://schemas.microsoft.com/office/drawing/2014/main" val="3081586665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208382633"/>
                    </a:ext>
                  </a:extLst>
                </a:gridCol>
                <a:gridCol w="1296000">
                  <a:extLst>
                    <a:ext uri="{9D8B030D-6E8A-4147-A177-3AD203B41FA5}">
                      <a16:colId xmlns:a16="http://schemas.microsoft.com/office/drawing/2014/main" val="279498257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1985754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129864596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3137696296"/>
                    </a:ext>
                  </a:extLst>
                </a:gridCol>
                <a:gridCol w="1234317">
                  <a:extLst>
                    <a:ext uri="{9D8B030D-6E8A-4147-A177-3AD203B41FA5}">
                      <a16:colId xmlns:a16="http://schemas.microsoft.com/office/drawing/2014/main" val="2245157476"/>
                    </a:ext>
                  </a:extLst>
                </a:gridCol>
              </a:tblGrid>
              <a:tr h="671191">
                <a:tc>
                  <a:txBody>
                    <a:bodyPr/>
                    <a:lstStyle/>
                    <a:p>
                      <a:pPr algn="ctr"/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CA" sz="1800" b="1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THIS 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WORK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JSSC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2022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[1] Toronto</a:t>
                      </a:r>
                    </a:p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ISSCC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[2] </a:t>
                      </a:r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UBC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en-CA" sz="18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OE</a:t>
                      </a: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2019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latin typeface="+mn-lt"/>
                        </a:rPr>
                        <a:t>Canon</a:t>
                      </a:r>
                      <a:endParaRPr lang="en-CA" sz="1800" b="1" dirty="0">
                        <a:latin typeface="+mn-lt"/>
                      </a:endParaRPr>
                    </a:p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latin typeface="+mn-lt"/>
                        </a:rPr>
                        <a:t>ISSCC 2022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[4] Nikon</a:t>
                      </a:r>
                    </a:p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ISSCC</a:t>
                      </a:r>
                      <a:r>
                        <a:rPr lang="en-CA" sz="18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2021</a:t>
                      </a:r>
                      <a:endParaRPr lang="en-CA" sz="1800" b="1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 smtClean="0">
                          <a:latin typeface="+mn-lt"/>
                        </a:rPr>
                        <a:t>[6]Stanford </a:t>
                      </a:r>
                    </a:p>
                    <a:p>
                      <a:pPr algn="ctr"/>
                      <a:r>
                        <a:rPr lang="en-CA" sz="1800" b="1" dirty="0" smtClean="0">
                          <a:latin typeface="+mn-lt"/>
                        </a:rPr>
                        <a:t>JSSC </a:t>
                      </a:r>
                      <a:r>
                        <a:rPr lang="en-CA" sz="1800" b="1" dirty="0">
                          <a:latin typeface="+mn-lt"/>
                        </a:rPr>
                        <a:t>2012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308520"/>
                  </a:ext>
                </a:extLst>
              </a:tr>
              <a:tr h="671191">
                <a:tc rowSpan="8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r>
                        <a:rPr lang="en-CA" sz="1800" b="1" dirty="0" smtClean="0">
                          <a:latin typeface="+mn-lt"/>
                        </a:rPr>
                        <a:t>PIXELS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CODED-EXPOSURE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ARBITRARY</a:t>
                      </a:r>
                      <a:r>
                        <a:rPr lang="en-CA" sz="1800" b="1" u="sng" kern="1200" baseline="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1" u="sng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PER-PIXEL CODING</a:t>
                      </a:r>
                      <a:r>
                        <a:rPr lang="en-CA" sz="1800" b="1" u="none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(i.e. </a:t>
                      </a:r>
                      <a:r>
                        <a:rPr lang="en-CA" sz="1800" b="1" kern="1200" dirty="0" err="1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PIXELWISE</a:t>
                      </a:r>
                      <a:r>
                        <a:rPr lang="en-CA" sz="1800" b="1" kern="1200" dirty="0" smtClean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 SPATIAL AND TEMPORAL CODING)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1800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300" b="1" kern="1200" dirty="0" smtClean="0">
                        <a:solidFill>
                          <a:schemeClr val="tx1"/>
                        </a:solidFill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PER-PIXEL</a:t>
                      </a:r>
                      <a:r>
                        <a:rPr lang="en-CA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CA" sz="1800" b="0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HDR</a:t>
                      </a:r>
                      <a:r>
                        <a:rPr lang="en-CA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-ONLY</a:t>
                      </a:r>
                      <a:endParaRPr lang="en-CA" sz="18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1037366" rtl="0" eaLnBrk="1" latinLnBrk="0" hangingPunct="1"/>
                      <a:r>
                        <a:rPr lang="en-CA" sz="1800" b="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PER</a:t>
                      </a:r>
                      <a:r>
                        <a:rPr lang="en-CA" sz="1800" b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-SUBARRAY</a:t>
                      </a:r>
                      <a:endParaRPr lang="en-CA" sz="18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PER-FULL-ARRAY</a:t>
                      </a:r>
                      <a:endParaRPr lang="en-CA" sz="18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 marL="45720" marR="4572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860260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TECHNOLOGY </a:t>
                      </a:r>
                      <a:r>
                        <a:rPr lang="en-CA" sz="1800" b="1" dirty="0">
                          <a:latin typeface="+mn-lt"/>
                        </a:rPr>
                        <a:t>[nm]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110CIS/65CMOS</a:t>
                      </a:r>
                      <a:endParaRPr lang="en-CA" sz="18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110 CIS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130 CIS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latin typeface="+mn-lt"/>
                        </a:rPr>
                        <a:t>90/</a:t>
                      </a: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40 CMOS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65CIS</a:t>
                      </a:r>
                      <a:r>
                        <a:rPr lang="en-CA" sz="1800" b="0" u="none" baseline="0" dirty="0" smtClean="0">
                          <a:latin typeface="+mn-lt"/>
                        </a:rPr>
                        <a:t>/65CMOS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latin typeface="+mn-lt"/>
                        </a:rPr>
                        <a:t>130 CIS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43940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PITCH [µm]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(</a:t>
                      </a:r>
                      <a:r>
                        <a:rPr lang="en-CA" sz="1800" b="0" u="none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PPD</a:t>
                      </a:r>
                      <a:r>
                        <a:rPr lang="en-CA" sz="1800" b="0" u="none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CA" sz="1800" b="0" u="none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12.6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11.2 (</a:t>
                      </a:r>
                      <a:r>
                        <a:rPr lang="en-CA" sz="1800" b="0" u="none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PPD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10.2</a:t>
                      </a: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(PG)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latin typeface="+mn-lt"/>
                        </a:rPr>
                        <a:t>11.1 (</a:t>
                      </a:r>
                      <a:r>
                        <a:rPr lang="en-CA" sz="1800" b="0" u="none" dirty="0" err="1" smtClean="0">
                          <a:latin typeface="+mn-lt"/>
                        </a:rPr>
                        <a:t>SPAD</a:t>
                      </a:r>
                      <a:r>
                        <a:rPr lang="en-CA" sz="1800" b="0" u="none" dirty="0" smtClean="0">
                          <a:latin typeface="+mn-lt"/>
                        </a:rPr>
                        <a:t>)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2.7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latin typeface="+mn-lt"/>
                        </a:rPr>
                        <a:t>5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0005834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FILL FACTOR 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>
                          <a:solidFill>
                            <a:schemeClr val="tx1"/>
                          </a:solidFill>
                          <a:latin typeface="+mn-lt"/>
                        </a:rPr>
                        <a:t>38.5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38.7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45.3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41.5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100 (BSI)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100 (BSI)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>
                          <a:latin typeface="+mn-lt"/>
                        </a:rPr>
                        <a:t>42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115217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NUMBER OF TAPS 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dirty="0" smtClean="0">
                          <a:solidFill>
                            <a:srgbClr val="0070C0"/>
                          </a:solidFill>
                          <a:latin typeface="+mn-lt"/>
                        </a:rPr>
                        <a:t>2</a:t>
                      </a:r>
                      <a:endParaRPr lang="en-CA" sz="1800" b="1" u="none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latin typeface="+mn-lt"/>
                        </a:rPr>
                        <a:t>1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latin typeface="+mn-lt"/>
                        </a:rPr>
                        <a:t>1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latin typeface="+mn-lt"/>
                        </a:rPr>
                        <a:t>2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486435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baseline="0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TAP </a:t>
                      </a:r>
                      <a:r>
                        <a:rPr lang="en-CA" sz="1800" b="1" dirty="0" smtClean="0">
                          <a:latin typeface="+mn-lt"/>
                        </a:rPr>
                        <a:t>CONTRAST </a:t>
                      </a:r>
                      <a:r>
                        <a:rPr lang="en-CA" sz="1800" b="1" baseline="0" dirty="0" smtClean="0">
                          <a:latin typeface="+mn-lt"/>
                        </a:rPr>
                        <a:t>[%]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96.8 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99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latin typeface="+mn-lt"/>
                        </a:rPr>
                        <a:t>N/A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latin typeface="+mn-lt"/>
                        </a:rPr>
                        <a:t>N/A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>
                          <a:latin typeface="+mn-lt"/>
                        </a:rPr>
                        <a:t>--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22526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baseline="0" dirty="0" smtClean="0">
                          <a:latin typeface="+mn-lt"/>
                        </a:rPr>
                        <a:t>SUBFRAME RATE</a:t>
                      </a:r>
                      <a:endParaRPr lang="en-CA" sz="1800" b="1" baseline="0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39000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23000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0373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1280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smtClean="0">
                          <a:latin typeface="+mn-lt"/>
                        </a:rPr>
                        <a:t>370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u="none" dirty="0" smtClean="0">
                          <a:latin typeface="+mn-lt"/>
                        </a:rPr>
                        <a:t>--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06409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</a:pPr>
                      <a:endParaRPr lang="en-CA" sz="1800" b="1" dirty="0">
                        <a:latin typeface="Arial Narrow" panose="020B0606020202030204" pitchFamily="34" charset="0"/>
                      </a:endParaRP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PIXEL COUNT [</a:t>
                      </a:r>
                      <a:r>
                        <a:rPr lang="en-CA" sz="1800" b="1" dirty="0" err="1">
                          <a:latin typeface="+mn-lt"/>
                        </a:rPr>
                        <a:t>HxV</a:t>
                      </a:r>
                      <a:r>
                        <a:rPr lang="en-CA" sz="1800" b="1" dirty="0">
                          <a:latin typeface="+mn-lt"/>
                        </a:rPr>
                        <a:t>]</a:t>
                      </a: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320x320≈100k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192 x 192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244 x </a:t>
                      </a: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162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128 x 128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latin typeface="+mn-lt"/>
                        </a:rPr>
                        <a:t>960 x 960</a:t>
                      </a:r>
                      <a:endParaRPr lang="en-CA" sz="1800" b="0" u="none" baseline="30000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4.2k x 4.2k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latin typeface="+mn-lt"/>
                        </a:rPr>
                        <a:t>640 x </a:t>
                      </a:r>
                      <a:r>
                        <a:rPr lang="en-CA" sz="1800" b="0" u="none" dirty="0" smtClean="0">
                          <a:latin typeface="+mn-lt"/>
                        </a:rPr>
                        <a:t>576</a:t>
                      </a:r>
                      <a:endParaRPr lang="en-CA" sz="1800" b="0" u="none" baseline="30000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632569"/>
                  </a:ext>
                </a:extLst>
              </a:tr>
              <a:tr h="671191">
                <a:tc rowSpan="4">
                  <a:txBody>
                    <a:bodyPr/>
                    <a:lstStyle/>
                    <a:p>
                      <a:pPr marL="0" marR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dirty="0" smtClean="0">
                          <a:latin typeface="+mn-lt"/>
                        </a:rPr>
                        <a:t>SYSTEM</a:t>
                      </a:r>
                    </a:p>
                  </a:txBody>
                  <a:tcPr marL="0" marR="0" marT="0" marB="0" vert="vert27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IN-PIXEL </a:t>
                      </a:r>
                      <a:r>
                        <a:rPr lang="en-CA" sz="1800" b="1" dirty="0" smtClean="0">
                          <a:latin typeface="+mn-lt"/>
                        </a:rPr>
                        <a:t>CODE MEM.</a:t>
                      </a:r>
                    </a:p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(REQUIRES</a:t>
                      </a:r>
                      <a:r>
                        <a:rPr lang="en-CA" sz="1800" b="1" baseline="0" dirty="0" smtClean="0">
                          <a:latin typeface="+mn-lt"/>
                        </a:rPr>
                        <a:t> </a:t>
                      </a:r>
                      <a:r>
                        <a:rPr lang="en-CA" sz="1800" b="1" baseline="0" dirty="0" err="1" smtClean="0">
                          <a:latin typeface="+mn-lt"/>
                        </a:rPr>
                        <a:t>PMOS</a:t>
                      </a:r>
                      <a:r>
                        <a:rPr lang="en-CA" sz="1800" b="1" dirty="0" smtClean="0">
                          <a:latin typeface="+mn-lt"/>
                        </a:rPr>
                        <a:t>)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 </a:t>
                      </a:r>
                    </a:p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(1 SRAM)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</a:p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(2 </a:t>
                      </a: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LATCHES)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YES</a:t>
                      </a:r>
                      <a:b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CA" sz="1800" b="0" u="none" dirty="0" smtClean="0">
                          <a:solidFill>
                            <a:schemeClr val="tx1"/>
                          </a:solidFill>
                          <a:latin typeface="+mn-lt"/>
                        </a:rPr>
                        <a:t>(DRAM)</a:t>
                      </a:r>
                      <a:endParaRPr lang="en-CA" sz="1800" b="0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NO </a:t>
                      </a:r>
                    </a:p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(STACKED)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NO</a:t>
                      </a:r>
                    </a:p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(STACKED)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n-CA" sz="1800" b="0" u="none" dirty="0" smtClean="0">
                          <a:latin typeface="+mn-lt"/>
                        </a:rPr>
                        <a:t>N/A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802318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CODE </a:t>
                      </a:r>
                      <a:r>
                        <a:rPr lang="en-CA" sz="1800" b="1" dirty="0">
                          <a:latin typeface="+mn-lt"/>
                        </a:rPr>
                        <a:t>RATE [</a:t>
                      </a:r>
                      <a:r>
                        <a:rPr lang="en-CA" sz="1800" b="1" dirty="0" smtClean="0">
                          <a:latin typeface="+mn-lt"/>
                        </a:rPr>
                        <a:t>Mbps]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4000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850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>
                          <a:solidFill>
                            <a:schemeClr val="tx1"/>
                          </a:solidFill>
                          <a:latin typeface="+mn-lt"/>
                        </a:rPr>
                        <a:t>7.1</a:t>
                      </a:r>
                      <a:endParaRPr lang="en-CA" sz="1800" b="0" u="none" baseline="30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21</a:t>
                      </a:r>
                      <a:endParaRPr lang="en-CA" sz="1800" b="0" u="none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latin typeface="+mn-lt"/>
                        </a:rPr>
                        <a:t>370</a:t>
                      </a:r>
                      <a:endParaRPr lang="en-CA" sz="1800" b="0" u="none" baseline="30000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baseline="0" dirty="0" smtClean="0">
                          <a:latin typeface="+mn-lt"/>
                        </a:rPr>
                        <a:t>69.7</a:t>
                      </a:r>
                      <a:endParaRPr lang="en-CA" sz="1800" b="0" u="none" baseline="0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798687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0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>
                          <a:latin typeface="+mn-lt"/>
                        </a:rPr>
                        <a:t>ARBITRARY </a:t>
                      </a:r>
                      <a:r>
                        <a:rPr lang="en-CA" sz="1800" b="1" dirty="0" smtClean="0">
                          <a:latin typeface="+mn-lt"/>
                        </a:rPr>
                        <a:t>CODE/ROI</a:t>
                      </a:r>
                      <a:endParaRPr lang="en-CA" sz="1800" b="0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YES/YES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YES/--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latin typeface="+mn-lt"/>
                        </a:rPr>
                        <a:t>NO/--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dirty="0" smtClean="0">
                          <a:latin typeface="+mn-lt"/>
                        </a:rPr>
                        <a:t>NO/--</a:t>
                      </a:r>
                      <a:endParaRPr lang="en-CA" sz="1800" b="0" u="none" dirty="0">
                        <a:latin typeface="+mn-lt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219676"/>
                  </a:ext>
                </a:extLst>
              </a:tr>
              <a:tr h="365667">
                <a:tc vMerge="1">
                  <a:txBody>
                    <a:bodyPr/>
                    <a:lstStyle/>
                    <a:p>
                      <a:pPr algn="l"/>
                      <a:endParaRPr lang="en-CA" sz="1300" b="1" dirty="0">
                        <a:latin typeface="Arial Narrow" panose="020B0606020202030204" pitchFamily="34" charset="0"/>
                      </a:endParaRPr>
                    </a:p>
                  </a:txBody>
                  <a:tcPr marL="72000" marR="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 dirty="0" smtClean="0">
                          <a:latin typeface="+mn-lt"/>
                        </a:rPr>
                        <a:t>SUBFRAME SHUTTER</a:t>
                      </a:r>
                      <a:endParaRPr lang="en-CA" sz="1800" b="1" dirty="0">
                        <a:latin typeface="+mn-lt"/>
                      </a:endParaRPr>
                    </a:p>
                  </a:txBody>
                  <a:tcPr marL="36000" marR="0" marT="0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332" rtl="0" eaLnBrk="1" latinLnBrk="0" hangingPunct="1"/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D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en-CA" sz="1800" b="1" u="none" kern="1200" baseline="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u="none" kern="1200" baseline="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u="non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ROLLING</a:t>
                      </a:r>
                      <a:endParaRPr lang="en-CA" sz="1800" b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1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GLOBAL</a:t>
                      </a:r>
                      <a:endParaRPr lang="en-CA" sz="1800" b="1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3600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221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dirty="0"/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311993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3200" y="61686"/>
            <a:ext cx="11785600" cy="459486"/>
          </a:xfrm>
        </p:spPr>
        <p:txBody>
          <a:bodyPr/>
          <a:lstStyle/>
          <a:p>
            <a:r>
              <a:rPr lang="en-CA" dirty="0" smtClean="0"/>
              <a:t>Comparison Table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975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b="1" dirty="0" smtClean="0">
                <a:solidFill>
                  <a:srgbClr val="0070C0"/>
                </a:solidFill>
              </a:rPr>
              <a:t>Per-pixel coding:</a:t>
            </a:r>
            <a:r>
              <a:rPr lang="en-CA" dirty="0" smtClean="0"/>
              <a:t> </a:t>
            </a:r>
            <a:r>
              <a:rPr lang="en-CA" dirty="0"/>
              <a:t>programmable photo-generated charge sorting</a:t>
            </a:r>
          </a:p>
          <a:p>
            <a:r>
              <a:rPr lang="en-CA" b="1" dirty="0" smtClean="0">
                <a:solidFill>
                  <a:srgbClr val="0070C0"/>
                </a:solidFill>
              </a:rPr>
              <a:t>Global coded-exposure:</a:t>
            </a:r>
            <a:r>
              <a:rPr lang="en-CA" dirty="0" smtClean="0">
                <a:solidFill>
                  <a:srgbClr val="0070C0"/>
                </a:solidFill>
              </a:rPr>
              <a:t> </a:t>
            </a:r>
            <a:r>
              <a:rPr lang="en-CA" dirty="0" smtClean="0"/>
              <a:t>39000 </a:t>
            </a:r>
            <a:r>
              <a:rPr lang="en-CA" dirty="0" err="1" smtClean="0"/>
              <a:t>subexposures</a:t>
            </a:r>
            <a:r>
              <a:rPr lang="en-CA" dirty="0" smtClean="0"/>
              <a:t>/sec</a:t>
            </a:r>
          </a:p>
          <a:p>
            <a:r>
              <a:rPr lang="en-CA" b="1" dirty="0">
                <a:solidFill>
                  <a:srgbClr val="0070C0"/>
                </a:solidFill>
              </a:rPr>
              <a:t>Pipelined </a:t>
            </a:r>
            <a:r>
              <a:rPr lang="en-CA" b="1" dirty="0" smtClean="0">
                <a:solidFill>
                  <a:srgbClr val="0070C0"/>
                </a:solidFill>
              </a:rPr>
              <a:t>data-memory pixel:</a:t>
            </a:r>
            <a:r>
              <a:rPr lang="en-CA" dirty="0" smtClean="0"/>
              <a:t> no </a:t>
            </a:r>
            <a:r>
              <a:rPr lang="en-CA" dirty="0" err="1" smtClean="0"/>
              <a:t>PMOS</a:t>
            </a:r>
            <a:r>
              <a:rPr lang="en-CA" dirty="0" smtClean="0"/>
              <a:t> in the coded-exposure pixel</a:t>
            </a:r>
          </a:p>
          <a:p>
            <a:r>
              <a:rPr lang="en-CA" b="1" dirty="0" smtClean="0">
                <a:solidFill>
                  <a:srgbClr val="0070C0"/>
                </a:solidFill>
              </a:rPr>
              <a:t>Dual-mode </a:t>
            </a:r>
            <a:r>
              <a:rPr lang="en-CA" b="1" dirty="0">
                <a:solidFill>
                  <a:srgbClr val="0070C0"/>
                </a:solidFill>
              </a:rPr>
              <a:t>readout:</a:t>
            </a:r>
          </a:p>
          <a:p>
            <a:pPr lvl="1"/>
            <a:r>
              <a:rPr lang="en-CA" dirty="0"/>
              <a:t> </a:t>
            </a:r>
            <a:r>
              <a:rPr lang="en-CA" dirty="0" smtClean="0"/>
              <a:t>ADC1: </a:t>
            </a:r>
            <a:r>
              <a:rPr lang="en-CA" dirty="0" smtClean="0">
                <a:solidFill>
                  <a:srgbClr val="00B050"/>
                </a:solidFill>
              </a:rPr>
              <a:t>High resolution output</a:t>
            </a:r>
            <a:r>
              <a:rPr lang="en-CA" dirty="0" smtClean="0"/>
              <a:t> @ frame-rate</a:t>
            </a:r>
          </a:p>
          <a:p>
            <a:pPr lvl="1"/>
            <a:r>
              <a:rPr lang="en-CA" dirty="0" smtClean="0"/>
              <a:t> ADC2: 1-bit output </a:t>
            </a:r>
            <a:r>
              <a:rPr lang="en-CA" dirty="0" smtClean="0">
                <a:solidFill>
                  <a:srgbClr val="00B050"/>
                </a:solidFill>
              </a:rPr>
              <a:t>@ subframe-rate</a:t>
            </a:r>
          </a:p>
          <a:p>
            <a:r>
              <a:rPr lang="en-CA" b="1" dirty="0" smtClean="0">
                <a:solidFill>
                  <a:srgbClr val="0070C0"/>
                </a:solidFill>
              </a:rPr>
              <a:t>Energy-efficient local code generation</a:t>
            </a:r>
            <a:endParaRPr lang="en-CA" b="1" dirty="0">
              <a:solidFill>
                <a:srgbClr val="0070C0"/>
              </a:solidFill>
            </a:endParaRPr>
          </a:p>
          <a:p>
            <a:pPr lvl="1"/>
            <a:r>
              <a:rPr lang="en-CA" dirty="0" smtClean="0"/>
              <a:t>On-chip exposure-code generation</a:t>
            </a:r>
          </a:p>
          <a:p>
            <a:pPr lvl="1"/>
            <a:r>
              <a:rPr lang="en-CA" dirty="0"/>
              <a:t>On-chip exposure-code </a:t>
            </a:r>
            <a:r>
              <a:rPr lang="en-CA" dirty="0" smtClean="0"/>
              <a:t>decompression</a:t>
            </a:r>
            <a:endParaRPr lang="en-CA" dirty="0"/>
          </a:p>
          <a:p>
            <a:r>
              <a:rPr lang="en-CA" b="1" dirty="0" smtClean="0">
                <a:solidFill>
                  <a:srgbClr val="0070C0"/>
                </a:solidFill>
              </a:rPr>
              <a:t>Single-shot motion-tolerant </a:t>
            </a:r>
            <a:r>
              <a:rPr lang="en-CA" b="1" dirty="0">
                <a:solidFill>
                  <a:srgbClr val="0070C0"/>
                </a:solidFill>
              </a:rPr>
              <a:t>applications</a:t>
            </a:r>
          </a:p>
          <a:p>
            <a:pPr lvl="1"/>
            <a:r>
              <a:rPr lang="en-CA" dirty="0" err="1"/>
              <a:t>HDR</a:t>
            </a:r>
            <a:r>
              <a:rPr lang="en-CA" dirty="0"/>
              <a:t> imaging with scene-adaptive per-pixel exposure-control</a:t>
            </a:r>
          </a:p>
          <a:p>
            <a:pPr lvl="1"/>
            <a:r>
              <a:rPr lang="en-CA" dirty="0" smtClean="0"/>
              <a:t>Structured light imaging with optimal projection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7096"/>
          <a:stretch/>
        </p:blipFill>
        <p:spPr>
          <a:xfrm>
            <a:off x="8328040" y="2065865"/>
            <a:ext cx="3749034" cy="2887200"/>
          </a:xfrm>
          <a:prstGeom prst="rect">
            <a:avLst/>
          </a:prstGeom>
          <a:ln>
            <a:noFill/>
          </a:ln>
        </p:spPr>
      </p:pic>
      <p:grpSp>
        <p:nvGrpSpPr>
          <p:cNvPr id="22" name="Group 21" hidden="1"/>
          <p:cNvGrpSpPr/>
          <p:nvPr/>
        </p:nvGrpSpPr>
        <p:grpSpPr>
          <a:xfrm>
            <a:off x="457200" y="2337532"/>
            <a:ext cx="3140135" cy="2386868"/>
            <a:chOff x="41626" y="1036378"/>
            <a:chExt cx="3140135" cy="2386868"/>
          </a:xfrm>
        </p:grpSpPr>
        <p:grpSp>
          <p:nvGrpSpPr>
            <p:cNvPr id="23" name="Group 22"/>
            <p:cNvGrpSpPr/>
            <p:nvPr/>
          </p:nvGrpSpPr>
          <p:grpSpPr>
            <a:xfrm>
              <a:off x="45355" y="1036378"/>
              <a:ext cx="3136406" cy="2386868"/>
              <a:chOff x="-3873106" y="523630"/>
              <a:chExt cx="3847742" cy="2928209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873105" y="566034"/>
                <a:ext cx="3847741" cy="2885805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-3873106" y="523630"/>
                <a:ext cx="3847741" cy="37758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HDR IMAGING</a:t>
                </a:r>
                <a:endParaRPr lang="en-US" dirty="0">
                  <a:solidFill>
                    <a:srgbClr val="0000FF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41626" y="1041400"/>
              <a:ext cx="3123884" cy="2381846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00FF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7096"/>
          <a:stretch/>
        </p:blipFill>
        <p:spPr>
          <a:xfrm>
            <a:off x="6227922" y="787028"/>
            <a:ext cx="2643252" cy="2035617"/>
          </a:xfrm>
          <a:prstGeom prst="rect">
            <a:avLst/>
          </a:prstGeom>
          <a:ln>
            <a:noFill/>
          </a:ln>
        </p:spPr>
      </p:pic>
      <p:grpSp>
        <p:nvGrpSpPr>
          <p:cNvPr id="27" name="Group 26" hidden="1"/>
          <p:cNvGrpSpPr/>
          <p:nvPr/>
        </p:nvGrpSpPr>
        <p:grpSpPr>
          <a:xfrm>
            <a:off x="4653489" y="2557782"/>
            <a:ext cx="2814111" cy="1938018"/>
            <a:chOff x="3261478" y="1041399"/>
            <a:chExt cx="2814111" cy="1938018"/>
          </a:xfrm>
        </p:grpSpPr>
        <p:grpSp>
          <p:nvGrpSpPr>
            <p:cNvPr id="28" name="Group 27"/>
            <p:cNvGrpSpPr/>
            <p:nvPr/>
          </p:nvGrpSpPr>
          <p:grpSpPr>
            <a:xfrm>
              <a:off x="3261478" y="1041399"/>
              <a:ext cx="2814111" cy="1938018"/>
              <a:chOff x="6724647" y="4599047"/>
              <a:chExt cx="2987984" cy="2057762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5"/>
              <a:srcRect r="17387" b="15582"/>
              <a:stretch/>
            </p:blipFill>
            <p:spPr>
              <a:xfrm>
                <a:off x="6724648" y="4599047"/>
                <a:ext cx="2987983" cy="2057762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6724647" y="4600167"/>
                <a:ext cx="2987984" cy="32679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FACE ID, APPLE</a:t>
                </a:r>
                <a:endParaRPr lang="en-US" dirty="0">
                  <a:solidFill>
                    <a:srgbClr val="0000FF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3261478" y="1041401"/>
              <a:ext cx="2811823" cy="1932300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00FF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36" name="Group 35" hidden="1"/>
          <p:cNvGrpSpPr/>
          <p:nvPr/>
        </p:nvGrpSpPr>
        <p:grpSpPr>
          <a:xfrm>
            <a:off x="8839200" y="2590800"/>
            <a:ext cx="2658158" cy="2039527"/>
            <a:chOff x="6151175" y="1042056"/>
            <a:chExt cx="2658158" cy="2039527"/>
          </a:xfrm>
        </p:grpSpPr>
        <p:grpSp>
          <p:nvGrpSpPr>
            <p:cNvPr id="37" name="Group 36"/>
            <p:cNvGrpSpPr/>
            <p:nvPr/>
          </p:nvGrpSpPr>
          <p:grpSpPr>
            <a:xfrm>
              <a:off x="6159594" y="1042056"/>
              <a:ext cx="2649739" cy="2039527"/>
              <a:chOff x="9827141" y="1144035"/>
              <a:chExt cx="2242730" cy="1726247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6"/>
              <a:srcRect l="19631" t="34444" r="9830" b="11296"/>
              <a:stretch/>
            </p:blipFill>
            <p:spPr>
              <a:xfrm>
                <a:off x="9827142" y="1147592"/>
                <a:ext cx="2239573" cy="1722690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9827141" y="1144035"/>
                <a:ext cx="2242730" cy="26050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none" lIns="0" rIns="0" anchor="ctr">
                <a:noAutofit/>
              </a:bodyPr>
              <a:lstStyle/>
              <a:p>
                <a:pPr lvl="0" algn="ctr">
                  <a:defRPr/>
                </a:pPr>
                <a:r>
                  <a:rPr lang="en-US" dirty="0" err="1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LIDARS</a:t>
                </a:r>
                <a:r>
                  <a:rPr lang="en-US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, VELODYNE</a:t>
                </a:r>
                <a:endParaRPr lang="en-US" dirty="0">
                  <a:solidFill>
                    <a:srgbClr val="0000FF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151175" y="1046258"/>
              <a:ext cx="2658158" cy="2035324"/>
            </a:xfrm>
            <a:prstGeom prst="rect">
              <a:avLst/>
            </a:prstGeom>
            <a:ln w="28575">
              <a:solidFill>
                <a:srgbClr val="0070C0"/>
              </a:solidFill>
            </a:ln>
          </p:spPr>
          <p:txBody>
            <a:bodyPr wrap="none" rtlCol="0" anchor="ctr">
              <a:noAutofit/>
            </a:bodyPr>
            <a:lstStyle/>
            <a:p>
              <a:pPr algn="ctr"/>
              <a:endParaRPr lang="en-CA" b="1" dirty="0" smtClean="0">
                <a:solidFill>
                  <a:srgbClr val="0000FF"/>
                </a:solidFill>
                <a:latin typeface="Arial Narrow" panose="020B0606020202030204" pitchFamily="34" charset="0"/>
                <a:cs typeface="Calibri" panose="020F0502020204030204" pitchFamily="34" charset="0"/>
                <a:sym typeface="Wingdings" panose="05000000000000000000" pitchFamily="2" charset="2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3545" y="1563473"/>
            <a:ext cx="384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HDR IMAGING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06904" y="1563473"/>
            <a:ext cx="384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FACE ID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307952" y="1563472"/>
            <a:ext cx="377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SELF DRIVING CARS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idx="1"/>
          </p:nvPr>
        </p:nvSpPr>
        <p:spPr>
          <a:xfrm>
            <a:off x="611519" y="1013326"/>
            <a:ext cx="10968961" cy="685319"/>
          </a:xfrm>
        </p:spPr>
        <p:txBody>
          <a:bodyPr/>
          <a:lstStyle/>
          <a:p>
            <a:pPr marL="73449" indent="0" algn="ctr">
              <a:buNone/>
            </a:pPr>
            <a:r>
              <a:rPr lang="en-CA" dirty="0" smtClean="0"/>
              <a:t>Behind the scene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4" y="2068371"/>
            <a:ext cx="3847741" cy="2885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r="17387" b="8010"/>
          <a:stretch/>
        </p:blipFill>
        <p:spPr>
          <a:xfrm>
            <a:off x="4206902" y="2067816"/>
            <a:ext cx="3845429" cy="288580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5" y="781050"/>
            <a:ext cx="3136405" cy="23523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55" y="741660"/>
            <a:ext cx="313640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anchor="ctr">
            <a:spAutoFit/>
          </a:bodyPr>
          <a:lstStyle/>
          <a:p>
            <a:pPr lvl="0" algn="ctr">
              <a:defRPr/>
            </a:pP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HDR IMAGING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17387" b="9677"/>
          <a:stretch/>
        </p:blipFill>
        <p:spPr>
          <a:xfrm>
            <a:off x="3290356" y="793037"/>
            <a:ext cx="2814110" cy="20735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90355" y="731565"/>
            <a:ext cx="2814111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anchor="ctr">
            <a:spAutoFit/>
          </a:bodyPr>
          <a:lstStyle/>
          <a:p>
            <a:pPr lvl="0" algn="ctr">
              <a:defRPr/>
            </a:pP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FACE ID, APPLE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25540" y="742260"/>
            <a:ext cx="2649739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rIns="0" anchor="ctr">
            <a:spAutoFit/>
          </a:bodyPr>
          <a:lstStyle/>
          <a:p>
            <a:pPr lvl="0" algn="ctr">
              <a:defRPr/>
            </a:pPr>
            <a:r>
              <a:rPr lang="en-US" dirty="0" smtClean="0">
                <a:solidFill>
                  <a:srgbClr val="0070C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AUTOPILOT, TESLA</a:t>
            </a:r>
            <a:endParaRPr lang="en-US" dirty="0">
              <a:solidFill>
                <a:srgbClr val="0070C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09217" y="5061782"/>
            <a:ext cx="38431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 smtClean="0">
                <a:solidFill>
                  <a:schemeClr val="bg1">
                    <a:lumMod val="65000"/>
                  </a:schemeClr>
                </a:solidFill>
              </a:rPr>
              <a:t>Source: Apple</a:t>
            </a:r>
            <a:endParaRPr lang="en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07951" y="5061782"/>
            <a:ext cx="37516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https://www.tesla.com/en_CA/autopilot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3544" y="5061782"/>
            <a:ext cx="3847741" cy="600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CA" sz="1100" dirty="0" smtClean="0">
                <a:solidFill>
                  <a:schemeClr val="bg1">
                    <a:lumMod val="65000"/>
                  </a:schemeClr>
                </a:solidFill>
              </a:rPr>
              <a:t>commons.wikimedia.org/wiki/File:HDRI_Sample_Scene_Window.jpg</a:t>
            </a:r>
          </a:p>
          <a:p>
            <a:endParaRPr lang="en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/>
          <a:lstStyle/>
          <a:p>
            <a:r>
              <a:rPr lang="en-CA" dirty="0"/>
              <a:t>Computational Imaging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359636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03399 0.2256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1127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</p:cBhvr>
                                      <p:by x="123000" y="123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11536 0.2442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8" y="1219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36000" y="136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21758 0.25348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2" y="1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Computational Imaging Applications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7096"/>
          <a:stretch/>
        </p:blipFill>
        <p:spPr>
          <a:xfrm>
            <a:off x="8328040" y="2065865"/>
            <a:ext cx="3749034" cy="2887200"/>
          </a:xfrm>
          <a:prstGeom prst="rect">
            <a:avLst/>
          </a:prstGeom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8307951" y="5061782"/>
            <a:ext cx="375167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CA" sz="1100" dirty="0" smtClean="0">
                <a:solidFill>
                  <a:schemeClr val="bg1">
                    <a:lumMod val="65000"/>
                  </a:schemeClr>
                </a:solidFill>
              </a:rPr>
              <a:t>www.tesla.com/en_CA/autopilot</a:t>
            </a:r>
            <a:endParaRPr lang="en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06902" y="2067816"/>
            <a:ext cx="3845431" cy="3244332"/>
            <a:chOff x="4206902" y="2449261"/>
            <a:chExt cx="3845431" cy="3244332"/>
          </a:xfrm>
        </p:grpSpPr>
        <p:sp>
          <p:nvSpPr>
            <p:cNvPr id="7" name="Rectangle 6"/>
            <p:cNvSpPr/>
            <p:nvPr/>
          </p:nvSpPr>
          <p:spPr>
            <a:xfrm>
              <a:off x="4209217" y="5431983"/>
              <a:ext cx="3843116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1100" dirty="0" smtClean="0">
                  <a:solidFill>
                    <a:schemeClr val="bg1">
                      <a:lumMod val="65000"/>
                    </a:schemeClr>
                  </a:solidFill>
                </a:rPr>
                <a:t>Source: Apple</a:t>
              </a:r>
              <a:endParaRPr lang="en-CA" sz="11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/>
            <a:srcRect r="17387" b="8010"/>
            <a:stretch/>
          </p:blipFill>
          <p:spPr>
            <a:xfrm>
              <a:off x="4206902" y="2449261"/>
              <a:ext cx="3845429" cy="288580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4" y="2067817"/>
            <a:ext cx="3847741" cy="2885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09217" y="5050538"/>
            <a:ext cx="3843116" cy="600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CA" sz="1100" dirty="0" smtClean="0">
                <a:solidFill>
                  <a:schemeClr val="bg1">
                    <a:lumMod val="65000"/>
                  </a:schemeClr>
                </a:solidFill>
              </a:rPr>
              <a:t>sports.yahoo.com/used-infrared-camera-show-iphone-150400387.html</a:t>
            </a:r>
          </a:p>
          <a:p>
            <a:endParaRPr lang="en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44" y="5050538"/>
            <a:ext cx="38477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100" dirty="0">
                <a:solidFill>
                  <a:schemeClr val="bg1">
                    <a:lumMod val="65000"/>
                  </a:schemeClr>
                </a:solidFill>
              </a:rPr>
              <a:t>https://</a:t>
            </a:r>
            <a:r>
              <a:rPr lang="en-CA" sz="1100" dirty="0" smtClean="0">
                <a:solidFill>
                  <a:schemeClr val="bg1">
                    <a:lumMod val="65000"/>
                  </a:schemeClr>
                </a:solidFill>
              </a:rPr>
              <a:t>commons.wikimedia.org/wiki/File:HDRI_Sample_Scene_Window.jpg</a:t>
            </a:r>
          </a:p>
          <a:p>
            <a:endParaRPr lang="en-CA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545" y="1563473"/>
            <a:ext cx="3847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HDR IMAGING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06904" y="1563473"/>
            <a:ext cx="3845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FACE ID</a:t>
            </a:r>
            <a:endParaRPr lang="en-CA" sz="24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7952" y="1563472"/>
            <a:ext cx="377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rgbClr val="0070C0"/>
                </a:solidFill>
              </a:rPr>
              <a:t>SELF DRIVING CARS</a:t>
            </a:r>
            <a:endParaRPr lang="en-CA" sz="2400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3" y="2067262"/>
            <a:ext cx="3850055" cy="2886914"/>
          </a:xfrm>
          <a:prstGeom prst="rect">
            <a:avLst/>
          </a:prstGeom>
        </p:spPr>
      </p:pic>
      <p:pic>
        <p:nvPicPr>
          <p:cNvPr id="17" name="iphone_Face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649"/>
                </p14:media>
              </p:ext>
            </p:extLst>
          </p:nvPr>
        </p:nvPicPr>
        <p:blipFill rotWithShape="1">
          <a:blip r:embed="rId9"/>
          <a:srcRect l="28235" t="13570" r="23031" b="21775"/>
          <a:stretch/>
        </p:blipFill>
        <p:spPr>
          <a:xfrm>
            <a:off x="4206903" y="2067262"/>
            <a:ext cx="3845428" cy="288635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8307951" y="2067262"/>
            <a:ext cx="3772438" cy="3397086"/>
            <a:chOff x="8307951" y="2448707"/>
            <a:chExt cx="3772438" cy="3397086"/>
          </a:xfrm>
        </p:grpSpPr>
        <p:sp>
          <p:nvSpPr>
            <p:cNvPr id="19" name="Rectangle 18"/>
            <p:cNvSpPr/>
            <p:nvPr/>
          </p:nvSpPr>
          <p:spPr>
            <a:xfrm>
              <a:off x="8307951" y="5443227"/>
              <a:ext cx="3751671" cy="4025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noAutofit/>
            </a:bodyPr>
            <a:lstStyle/>
            <a:p>
              <a:r>
                <a:rPr lang="en-CA" sz="1100" dirty="0">
                  <a:solidFill>
                    <a:schemeClr val="bg1">
                      <a:lumMod val="65000"/>
                    </a:schemeClr>
                  </a:solidFill>
                </a:rPr>
                <a:t>https://www.tesla.com/en_CA/autopilot</a:t>
              </a:r>
              <a:endParaRPr lang="en-CA" sz="1100" dirty="0" smtClean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4" t="-2" r="16000" b="-216"/>
            <a:stretch/>
          </p:blipFill>
          <p:spPr>
            <a:xfrm>
              <a:off x="8314101" y="2448707"/>
              <a:ext cx="3766288" cy="2893296"/>
            </a:xfrm>
            <a:prstGeom prst="rect">
              <a:avLst/>
            </a:prstGeom>
          </p:spPr>
        </p:pic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11519" y="1013326"/>
            <a:ext cx="10968961" cy="685319"/>
          </a:xfrm>
        </p:spPr>
        <p:txBody>
          <a:bodyPr/>
          <a:lstStyle/>
          <a:p>
            <a:pPr marL="73449" indent="0" algn="ctr">
              <a:buNone/>
            </a:pPr>
            <a:r>
              <a:rPr lang="en-CA" dirty="0" smtClean="0"/>
              <a:t>Behind the scene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3543" y="5525869"/>
            <a:ext cx="384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Combine multiple images that captured with different exposures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72128" y="5525869"/>
            <a:ext cx="3847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The camera system projects over 30000 dots on the face</a:t>
            </a:r>
            <a:endParaRPr lang="en-CA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340413" y="5525869"/>
            <a:ext cx="373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rgbClr val="0070C0"/>
                </a:solidFill>
              </a:rPr>
              <a:t>The car has 8 cameras, 1 LIDAR and 12 ultrasonic sensors</a:t>
            </a:r>
            <a:endParaRPr lang="en-CA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6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0" grpId="0" animBg="1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igh_high_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6144" y="5110056"/>
            <a:ext cx="4697766" cy="56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Motivation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7624" y="838200"/>
            <a:ext cx="11785600" cy="2743200"/>
          </a:xfrm>
        </p:spPr>
        <p:txBody>
          <a:bodyPr t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>
                <a:solidFill>
                  <a:srgbClr val="00B050"/>
                </a:solidFill>
              </a:rPr>
              <a:t>✓</a:t>
            </a:r>
            <a:r>
              <a:rPr lang="en-CA" b="1" dirty="0">
                <a:solidFill>
                  <a:srgbClr val="0070C0"/>
                </a:solidFill>
              </a:rPr>
              <a:t> </a:t>
            </a:r>
            <a:r>
              <a:rPr lang="en-CA" dirty="0">
                <a:solidFill>
                  <a:srgbClr val="0070C0"/>
                </a:solidFill>
              </a:rPr>
              <a:t>Multi-shot imaging</a:t>
            </a:r>
            <a:r>
              <a:rPr lang="en-CA" dirty="0"/>
              <a:t>: can boost image quality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>
                <a:solidFill>
                  <a:srgbClr val="FF0000"/>
                </a:solidFill>
              </a:rPr>
              <a:t>✗ </a:t>
            </a:r>
            <a:r>
              <a:rPr lang="en-CA" dirty="0">
                <a:solidFill>
                  <a:srgbClr val="FF0000"/>
                </a:solidFill>
              </a:rPr>
              <a:t>Motion artifacts</a:t>
            </a:r>
            <a:r>
              <a:rPr lang="en-CA" dirty="0"/>
              <a:t>: e.g., blur, blur non-uniformity, inter-frame variability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>
                <a:solidFill>
                  <a:srgbClr val="00B050"/>
                </a:solidFill>
              </a:rPr>
              <a:t>✓</a:t>
            </a:r>
            <a:r>
              <a:rPr lang="en-CA" b="1" dirty="0">
                <a:solidFill>
                  <a:schemeClr val="accent6"/>
                </a:solidFill>
              </a:rPr>
              <a:t> </a:t>
            </a:r>
            <a:r>
              <a:rPr lang="en-CA" dirty="0">
                <a:solidFill>
                  <a:srgbClr val="0070C0"/>
                </a:solidFill>
              </a:rPr>
              <a:t>High-frame-rate cameras</a:t>
            </a:r>
            <a:r>
              <a:rPr lang="en-CA" dirty="0"/>
              <a:t>: avoid motion artifacts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>
                <a:solidFill>
                  <a:srgbClr val="FF0000"/>
                </a:solidFill>
              </a:rPr>
              <a:t>✗ </a:t>
            </a:r>
            <a:r>
              <a:rPr lang="en-CA" dirty="0"/>
              <a:t>High </a:t>
            </a:r>
            <a:r>
              <a:rPr lang="en-CA" dirty="0">
                <a:solidFill>
                  <a:srgbClr val="FF0000"/>
                </a:solidFill>
              </a:rPr>
              <a:t>read noise </a:t>
            </a:r>
            <a:r>
              <a:rPr lang="en-CA" dirty="0"/>
              <a:t>and high </a:t>
            </a:r>
            <a:r>
              <a:rPr lang="en-CA" dirty="0">
                <a:solidFill>
                  <a:srgbClr val="FF0000"/>
                </a:solidFill>
              </a:rPr>
              <a:t>power dissipation </a:t>
            </a:r>
            <a:r>
              <a:rPr lang="en-CA" dirty="0"/>
              <a:t>of the </a:t>
            </a:r>
            <a:r>
              <a:rPr lang="en-CA" dirty="0" smtClean="0"/>
              <a:t>ADC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5" name="high_fps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030" y="3961130"/>
            <a:ext cx="10904421" cy="5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16015" y="5570308"/>
            <a:ext cx="4889385" cy="579566"/>
            <a:chOff x="216015" y="6262603"/>
            <a:chExt cx="4889385" cy="57956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6FD6B46-6EA9-4FBA-AD6F-555B968D1C54}"/>
                </a:ext>
              </a:extLst>
            </p:cNvPr>
            <p:cNvSpPr/>
            <p:nvPr/>
          </p:nvSpPr>
          <p:spPr>
            <a:xfrm>
              <a:off x="216015" y="6529020"/>
              <a:ext cx="4889385" cy="31314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CA" sz="2000" kern="0" dirty="0" smtClean="0">
                  <a:solidFill>
                    <a:srgbClr val="00B050"/>
                  </a:solidFill>
                  <a:latin typeface="Trebuchet MS"/>
                  <a:cs typeface="Arial" panose="020B0604020202020204" pitchFamily="34" charset="0"/>
                </a:rPr>
                <a:t>COMPUTATIONAL IMAGING FRAME TIME</a:t>
              </a:r>
              <a:endParaRPr lang="en-CA" sz="2000" kern="0" dirty="0">
                <a:solidFill>
                  <a:srgbClr val="00B050"/>
                </a:solidFill>
                <a:latin typeface="Trebuchet MS"/>
                <a:cs typeface="Arial" panose="020B0604020202020204" pitchFamily="34" charset="0"/>
              </a:endParaRPr>
            </a:p>
          </p:txBody>
        </p:sp>
        <p:sp>
          <p:nvSpPr>
            <p:cNvPr id="18" name="Left Brace 17"/>
            <p:cNvSpPr/>
            <p:nvPr/>
          </p:nvSpPr>
          <p:spPr>
            <a:xfrm rot="16200000">
              <a:off x="2577757" y="4476196"/>
              <a:ext cx="266088" cy="3838902"/>
            </a:xfrm>
            <a:prstGeom prst="leftBrace">
              <a:avLst>
                <a:gd name="adj1" fmla="val 51420"/>
                <a:gd name="adj2" fmla="val 48346"/>
              </a:avLst>
            </a:prstGeom>
            <a:ln w="57150" cap="rnd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B050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9130" y="4800600"/>
            <a:ext cx="4456283" cy="152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CA" sz="2000" dirty="0" smtClean="0"/>
              <a:t>HIGH-SPEED VIDEO RATE (e.g. &gt;10k FPS)</a:t>
            </a:r>
            <a:endParaRPr lang="en-CA" sz="20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694686" y="4316981"/>
            <a:ext cx="9501781" cy="728188"/>
            <a:chOff x="694686" y="4316981"/>
            <a:chExt cx="9501781" cy="728188"/>
          </a:xfrm>
        </p:grpSpPr>
        <p:sp>
          <p:nvSpPr>
            <p:cNvPr id="22" name="Left Brace 21"/>
            <p:cNvSpPr/>
            <p:nvPr/>
          </p:nvSpPr>
          <p:spPr>
            <a:xfrm rot="16200000">
              <a:off x="5063735" y="-52068"/>
              <a:ext cx="358920" cy="9097017"/>
            </a:xfrm>
            <a:prstGeom prst="leftBrace">
              <a:avLst>
                <a:gd name="adj1" fmla="val 37000"/>
                <a:gd name="adj2" fmla="val 77803"/>
              </a:avLst>
            </a:prstGeom>
            <a:ln w="57150" cap="rnd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B05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6FD6B46-6EA9-4FBA-AD6F-555B968D1C54}"/>
                </a:ext>
              </a:extLst>
            </p:cNvPr>
            <p:cNvSpPr/>
            <p:nvPr/>
          </p:nvSpPr>
          <p:spPr>
            <a:xfrm>
              <a:off x="5358603" y="4732020"/>
              <a:ext cx="4837864" cy="31314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 anchor="ctr"/>
            <a:lstStyle/>
            <a:p>
              <a:pPr marL="0" marR="0" lvl="0" indent="0" algn="ctr" defTabSz="9143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000" kern="0" dirty="0" smtClean="0">
                  <a:solidFill>
                    <a:srgbClr val="00B050"/>
                  </a:solidFill>
                  <a:latin typeface="Trebuchet MS"/>
                  <a:cs typeface="Arial" panose="020B0604020202020204" pitchFamily="34" charset="0"/>
                </a:rPr>
                <a:t>COMPUTATIONAL IMAGING </a:t>
              </a:r>
              <a:r>
                <a:rPr kumimoji="0" lang="en-CA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rebuchet MS"/>
                  <a:cs typeface="Arial" panose="020B0604020202020204" pitchFamily="34" charset="0"/>
                </a:rPr>
                <a:t>FRAME TIME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9170" y="3668435"/>
            <a:ext cx="10579420" cy="564391"/>
            <a:chOff x="699170" y="3668435"/>
            <a:chExt cx="10579420" cy="564391"/>
          </a:xfrm>
        </p:grpSpPr>
        <p:sp>
          <p:nvSpPr>
            <p:cNvPr id="19" name="TextBox 18"/>
            <p:cNvSpPr txBox="1"/>
            <p:nvPr/>
          </p:nvSpPr>
          <p:spPr>
            <a:xfrm>
              <a:off x="699170" y="3683105"/>
              <a:ext cx="5546804" cy="152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CA" sz="2000" dirty="0" smtClean="0"/>
                <a:t>VIDEO FRAMES @ STANDARD RATE (e.g. 30-60 FPS)</a:t>
              </a:r>
              <a:endParaRPr lang="en-CA" sz="2000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883075" y="3668435"/>
              <a:ext cx="4395515" cy="564391"/>
              <a:chOff x="5079675" y="4490804"/>
              <a:chExt cx="4395515" cy="564391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5079675" y="4490804"/>
                <a:ext cx="1668780" cy="2716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algn="ctr"/>
                <a:r>
                  <a:rPr lang="en-CA" dirty="0" smtClean="0">
                    <a:solidFill>
                      <a:srgbClr val="0000FF"/>
                    </a:solidFill>
                  </a:rPr>
                  <a:t>EXPOSURE</a:t>
                </a:r>
                <a:endParaRPr lang="en-CA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06410" y="4519699"/>
                <a:ext cx="1668780" cy="271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r>
                  <a:rPr lang="en-CA" dirty="0" smtClean="0">
                    <a:solidFill>
                      <a:srgbClr val="FF0000"/>
                    </a:solidFill>
                  </a:rPr>
                  <a:t>READOUT/RESET</a:t>
                </a:r>
                <a:endParaRPr lang="en-CA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7" name="Straight Arrow Connector 26"/>
              <p:cNvCxnSpPr>
                <a:stCxn id="25" idx="2"/>
              </p:cNvCxnSpPr>
              <p:nvPr/>
            </p:nvCxnSpPr>
            <p:spPr>
              <a:xfrm flipH="1">
                <a:off x="5646670" y="4762500"/>
                <a:ext cx="267395" cy="158852"/>
              </a:xfrm>
              <a:prstGeom prst="straightConnector1">
                <a:avLst/>
              </a:prstGeom>
              <a:ln w="34925" cap="rnd">
                <a:solidFill>
                  <a:srgbClr val="0000FF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5914065" y="4762500"/>
                <a:ext cx="298386" cy="156879"/>
              </a:xfrm>
              <a:prstGeom prst="straightConnector1">
                <a:avLst/>
              </a:prstGeom>
              <a:ln w="34925" cap="rnd">
                <a:solidFill>
                  <a:srgbClr val="0000FF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26" idx="2"/>
              </p:cNvCxnSpPr>
              <p:nvPr/>
            </p:nvCxnSpPr>
            <p:spPr>
              <a:xfrm flipH="1">
                <a:off x="7981950" y="4791395"/>
                <a:ext cx="658850" cy="263800"/>
              </a:xfrm>
              <a:prstGeom prst="straightConnector1">
                <a:avLst/>
              </a:prstGeom>
              <a:ln w="34925" cap="rnd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6" idx="2"/>
              </p:cNvCxnSpPr>
              <p:nvPr/>
            </p:nvCxnSpPr>
            <p:spPr>
              <a:xfrm>
                <a:off x="8640800" y="4791395"/>
                <a:ext cx="655600" cy="263800"/>
              </a:xfrm>
              <a:prstGeom prst="straightConnector1">
                <a:avLst/>
              </a:prstGeom>
              <a:ln w="34925" cap="rnd">
                <a:solidFill>
                  <a:srgbClr val="FF0000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ectangle 4"/>
          <p:cNvSpPr/>
          <p:nvPr/>
        </p:nvSpPr>
        <p:spPr>
          <a:xfrm>
            <a:off x="6610592" y="505198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  <a:t> Motion </a:t>
            </a:r>
            <a:r>
              <a:rPr lang="en-CA" sz="20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artifacts</a:t>
            </a:r>
            <a:endParaRPr lang="en-CA" sz="2000" kern="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61196" y="5793244"/>
            <a:ext cx="20730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CA" sz="2000" kern="0" dirty="0">
                <a:solidFill>
                  <a:srgbClr val="FF0000"/>
                </a:solidFill>
                <a:sym typeface="Wingdings" panose="05000000000000000000" pitchFamily="2" charset="2"/>
              </a:rPr>
              <a:t> Power hungry</a:t>
            </a:r>
            <a:endParaRPr lang="en-CA" sz="2000" kern="0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43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0" grpId="0"/>
      <p:bldP spid="5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Motivation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7624" y="838200"/>
            <a:ext cx="13284200" cy="5715000"/>
          </a:xfrm>
        </p:spPr>
        <p:txBody>
          <a:bodyPr tIns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 smtClean="0">
                <a:solidFill>
                  <a:srgbClr val="00B050"/>
                </a:solidFill>
              </a:rPr>
              <a:t>✓</a:t>
            </a:r>
            <a:r>
              <a:rPr lang="en-CA" b="1" dirty="0" smtClean="0">
                <a:solidFill>
                  <a:schemeClr val="accent6"/>
                </a:solidFill>
              </a:rPr>
              <a:t> </a:t>
            </a:r>
            <a:r>
              <a:rPr lang="en-CA" dirty="0" smtClean="0">
                <a:solidFill>
                  <a:srgbClr val="0070C0"/>
                </a:solidFill>
              </a:rPr>
              <a:t>Per-pixel coding</a:t>
            </a:r>
            <a:r>
              <a:rPr lang="en-CA" dirty="0" smtClean="0"/>
              <a:t>: programmable photo-generated charge sorting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 smtClean="0">
                <a:solidFill>
                  <a:srgbClr val="00B050"/>
                </a:solidFill>
              </a:rPr>
              <a:t>✓</a:t>
            </a:r>
            <a:r>
              <a:rPr lang="en-CA" b="1" dirty="0" smtClean="0"/>
              <a:t> </a:t>
            </a:r>
            <a:r>
              <a:rPr lang="en-CA" dirty="0" smtClean="0">
                <a:sym typeface="Wingdings" pitchFamily="2" charset="2"/>
              </a:rPr>
              <a:t>Enables single-shot computational imaging  </a:t>
            </a:r>
            <a:r>
              <a:rPr lang="en-CA" dirty="0" smtClean="0">
                <a:solidFill>
                  <a:srgbClr val="00B050"/>
                </a:solidFill>
                <a:sym typeface="Wingdings" pitchFamily="2" charset="2"/>
              </a:rPr>
              <a:t>reduced motion artifacts</a:t>
            </a:r>
            <a:endParaRPr lang="en-CA" dirty="0" smtClean="0">
              <a:solidFill>
                <a:srgbClr val="00B050"/>
              </a:solidFill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 smtClean="0">
                <a:solidFill>
                  <a:srgbClr val="00B050"/>
                </a:solidFill>
              </a:rPr>
              <a:t>✓</a:t>
            </a:r>
            <a:r>
              <a:rPr lang="en-CA" b="1" dirty="0" smtClean="0">
                <a:solidFill>
                  <a:schemeClr val="accent6"/>
                </a:solidFill>
              </a:rPr>
              <a:t> </a:t>
            </a:r>
            <a:r>
              <a:rPr lang="en-CA" dirty="0" smtClean="0"/>
              <a:t>Multiple fast captures and tap-wise accumulation </a:t>
            </a:r>
            <a:r>
              <a:rPr lang="en-CA" dirty="0" smtClean="0">
                <a:sym typeface="Wingdings" pitchFamily="2" charset="2"/>
              </a:rPr>
              <a:t> </a:t>
            </a:r>
            <a:r>
              <a:rPr lang="en-CA" dirty="0" smtClean="0">
                <a:solidFill>
                  <a:srgbClr val="00B050"/>
                </a:solidFill>
                <a:sym typeface="Wingdings" pitchFamily="2" charset="2"/>
              </a:rPr>
              <a:t>no extra read noise</a:t>
            </a:r>
            <a:endParaRPr lang="en-CA" dirty="0" smtClean="0">
              <a:solidFill>
                <a:srgbClr val="00B050"/>
              </a:solidFill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 smtClean="0">
                <a:solidFill>
                  <a:srgbClr val="00B050"/>
                </a:solidFill>
              </a:rPr>
              <a:t>✓</a:t>
            </a:r>
            <a:r>
              <a:rPr lang="en-CA" b="1" dirty="0" smtClean="0">
                <a:solidFill>
                  <a:schemeClr val="accent6"/>
                </a:solidFill>
              </a:rPr>
              <a:t> </a:t>
            </a:r>
            <a:r>
              <a:rPr lang="en-CA" dirty="0" smtClean="0"/>
              <a:t>Single high-precision video-rate readout </a:t>
            </a:r>
            <a:r>
              <a:rPr lang="en-CA" dirty="0" smtClean="0">
                <a:sym typeface="Wingdings" pitchFamily="2" charset="2"/>
              </a:rPr>
              <a:t> </a:t>
            </a:r>
            <a:r>
              <a:rPr lang="en-CA" dirty="0" smtClean="0">
                <a:solidFill>
                  <a:srgbClr val="00B050"/>
                </a:solidFill>
                <a:sym typeface="Wingdings" pitchFamily="2" charset="2"/>
              </a:rPr>
              <a:t>no extra ADC power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CA" b="1" dirty="0" smtClean="0">
                <a:solidFill>
                  <a:srgbClr val="00B050"/>
                </a:solidFill>
              </a:rPr>
              <a:t>✓</a:t>
            </a:r>
            <a:r>
              <a:rPr lang="en-CA" dirty="0" smtClean="0"/>
              <a:t> Energy-efficient low-precision</a:t>
            </a:r>
            <a:r>
              <a:rPr lang="en-CA" dirty="0" smtClean="0">
                <a:solidFill>
                  <a:srgbClr val="0070C0"/>
                </a:solidFill>
              </a:rPr>
              <a:t> </a:t>
            </a:r>
            <a:r>
              <a:rPr lang="en-CA" dirty="0" smtClean="0"/>
              <a:t>subframe-rate readout </a:t>
            </a:r>
            <a:r>
              <a:rPr lang="en-CA" dirty="0" smtClean="0">
                <a:sym typeface="Wingdings" pitchFamily="2" charset="2"/>
              </a:rPr>
              <a:t> </a:t>
            </a:r>
            <a:r>
              <a:rPr lang="en-CA" dirty="0" smtClean="0">
                <a:solidFill>
                  <a:srgbClr val="00B050"/>
                </a:solidFill>
                <a:sym typeface="Wingdings" pitchFamily="2" charset="2"/>
              </a:rPr>
              <a:t>adaptive exposure coding</a:t>
            </a:r>
            <a:endParaRPr lang="en-CA" dirty="0">
              <a:solidFill>
                <a:srgbClr val="00B050"/>
              </a:solidFill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41354" y="3795959"/>
            <a:ext cx="2512246" cy="2512244"/>
            <a:chOff x="8555604" y="3226996"/>
            <a:chExt cx="2986159" cy="2986157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604" y="3226996"/>
              <a:ext cx="2986159" cy="298615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9751020" y="4424181"/>
              <a:ext cx="598238" cy="598238"/>
            </a:xfrm>
            <a:prstGeom prst="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98490E80-23C2-400F-9EFA-9405532376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2" y="3960627"/>
            <a:ext cx="3894358" cy="5153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8490E80-23C2-400F-9EFA-940553237673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91" y="3973551"/>
            <a:ext cx="3916839" cy="487324"/>
          </a:xfrm>
          <a:prstGeom prst="rect">
            <a:avLst/>
          </a:prstGeom>
          <a:noFill/>
        </p:spPr>
      </p:pic>
      <p:grpSp>
        <p:nvGrpSpPr>
          <p:cNvPr id="43" name="Group 42"/>
          <p:cNvGrpSpPr/>
          <p:nvPr/>
        </p:nvGrpSpPr>
        <p:grpSpPr>
          <a:xfrm>
            <a:off x="811952" y="4373502"/>
            <a:ext cx="4020901" cy="550730"/>
            <a:chOff x="811952" y="6241292"/>
            <a:chExt cx="4020901" cy="550730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E0BF35A2-F569-4F6C-A68A-BF95F7D90BE6}"/>
                </a:ext>
              </a:extLst>
            </p:cNvPr>
            <p:cNvCxnSpPr/>
            <p:nvPr/>
          </p:nvCxnSpPr>
          <p:spPr>
            <a:xfrm flipV="1">
              <a:off x="811952" y="6405232"/>
              <a:ext cx="3210794" cy="2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88AD8FC-D0EA-44FD-94E6-6FAE0E9F3BAC}"/>
                </a:ext>
              </a:extLst>
            </p:cNvPr>
            <p:cNvCxnSpPr/>
            <p:nvPr/>
          </p:nvCxnSpPr>
          <p:spPr>
            <a:xfrm>
              <a:off x="4022746" y="6405232"/>
              <a:ext cx="647783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triangle" w="lg" len="lg"/>
              <a:tailEnd type="triangle" w="lg" len="lg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61E4F54-BC87-4562-88FD-BBDE1B487E9D}"/>
                </a:ext>
              </a:extLst>
            </p:cNvPr>
            <p:cNvSpPr/>
            <p:nvPr/>
          </p:nvSpPr>
          <p:spPr>
            <a:xfrm>
              <a:off x="3904607" y="6377503"/>
              <a:ext cx="928246" cy="4145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3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CA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/>
                  <a:ea typeface="+mn-ea"/>
                  <a:cs typeface="Arial" panose="020B0604020202020204" pitchFamily="34" charset="0"/>
                </a:rPr>
                <a:t>Readout/Reset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5B48674-7331-445E-9DC0-AD81A508A0C8}"/>
                </a:ext>
              </a:extLst>
            </p:cNvPr>
            <p:cNvSpPr/>
            <p:nvPr/>
          </p:nvSpPr>
          <p:spPr>
            <a:xfrm>
              <a:off x="1376621" y="6241292"/>
              <a:ext cx="2025444" cy="33033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3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CA" sz="2200" kern="0" dirty="0" err="1" smtClean="0">
                  <a:solidFill>
                    <a:srgbClr val="0000FF"/>
                  </a:solidFill>
                  <a:latin typeface="Trebuchet MS"/>
                  <a:cs typeface="Arial" panose="020B0604020202020204" pitchFamily="34" charset="0"/>
                </a:rPr>
                <a:t>Subexposures</a:t>
              </a:r>
              <a:endParaRPr kumimoji="0" lang="en-CA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75B48674-7331-445E-9DC0-AD81A508A0C8}"/>
              </a:ext>
            </a:extLst>
          </p:cNvPr>
          <p:cNvSpPr/>
          <p:nvPr/>
        </p:nvSpPr>
        <p:spPr>
          <a:xfrm>
            <a:off x="-164789" y="3658054"/>
            <a:ext cx="1007827" cy="33033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Ins="0" rtlCol="0" anchor="ctr"/>
          <a:lstStyle/>
          <a:p>
            <a:pPr marL="0" marR="0" lvl="0" indent="0" algn="ctr" defTabSz="91433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/>
                <a:ea typeface="+mn-ea"/>
                <a:cs typeface="Arial" panose="020B0604020202020204" pitchFamily="34" charset="0"/>
              </a:rPr>
              <a:t>CODE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706013"/>
              </p:ext>
            </p:extLst>
          </p:nvPr>
        </p:nvGraphicFramePr>
        <p:xfrm>
          <a:off x="786376" y="3658054"/>
          <a:ext cx="3852000" cy="365760"/>
        </p:xfrm>
        <a:graphic>
          <a:graphicData uri="http://schemas.openxmlformats.org/drawingml/2006/table">
            <a:tbl>
              <a:tblPr firstRow="1" bandRow="1"/>
              <a:tblGrid>
                <a:gridCol w="642000">
                  <a:extLst>
                    <a:ext uri="{9D8B030D-6E8A-4147-A177-3AD203B41FA5}">
                      <a16:colId xmlns:a16="http://schemas.microsoft.com/office/drawing/2014/main" val="2947441794"/>
                    </a:ext>
                  </a:extLst>
                </a:gridCol>
                <a:gridCol w="642000">
                  <a:extLst>
                    <a:ext uri="{9D8B030D-6E8A-4147-A177-3AD203B41FA5}">
                      <a16:colId xmlns:a16="http://schemas.microsoft.com/office/drawing/2014/main" val="2293911736"/>
                    </a:ext>
                  </a:extLst>
                </a:gridCol>
                <a:gridCol w="642000">
                  <a:extLst>
                    <a:ext uri="{9D8B030D-6E8A-4147-A177-3AD203B41FA5}">
                      <a16:colId xmlns:a16="http://schemas.microsoft.com/office/drawing/2014/main" val="4178207327"/>
                    </a:ext>
                  </a:extLst>
                </a:gridCol>
                <a:gridCol w="642000">
                  <a:extLst>
                    <a:ext uri="{9D8B030D-6E8A-4147-A177-3AD203B41FA5}">
                      <a16:colId xmlns:a16="http://schemas.microsoft.com/office/drawing/2014/main" val="3795863520"/>
                    </a:ext>
                  </a:extLst>
                </a:gridCol>
                <a:gridCol w="642000">
                  <a:extLst>
                    <a:ext uri="{9D8B030D-6E8A-4147-A177-3AD203B41FA5}">
                      <a16:colId xmlns:a16="http://schemas.microsoft.com/office/drawing/2014/main" val="23383886"/>
                    </a:ext>
                  </a:extLst>
                </a:gridCol>
                <a:gridCol w="642000">
                  <a:extLst>
                    <a:ext uri="{9D8B030D-6E8A-4147-A177-3AD203B41FA5}">
                      <a16:colId xmlns:a16="http://schemas.microsoft.com/office/drawing/2014/main" val="3102272747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0000FF"/>
                          </a:solidFill>
                        </a:rPr>
                        <a:t>0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0000FF"/>
                          </a:solidFill>
                        </a:rPr>
                        <a:t>0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0000FF"/>
                          </a:solidFill>
                        </a:rPr>
                        <a:t>1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rebuchet MS"/>
                        </a:defRPr>
                      </a:lvl9pPr>
                    </a:lstStyle>
                    <a:p>
                      <a:pPr algn="ctr"/>
                      <a:r>
                        <a:rPr lang="en-CA" sz="2400" b="0" dirty="0">
                          <a:solidFill>
                            <a:srgbClr val="FF0000"/>
                          </a:solidFill>
                        </a:rPr>
                        <a:t>RST</a:t>
                      </a:r>
                    </a:p>
                  </a:txBody>
                  <a:tcPr marL="0" marR="0" marT="0" marB="0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7333457"/>
                  </a:ext>
                </a:extLst>
              </a:tr>
            </a:tbl>
          </a:graphicData>
        </a:graphic>
      </p:graphicFrame>
      <p:pic>
        <p:nvPicPr>
          <p:cNvPr id="40" name="high_high_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6144" y="5110056"/>
            <a:ext cx="4697766" cy="56520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749130" y="4800600"/>
            <a:ext cx="4456283" cy="152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CA" sz="2000" dirty="0" smtClean="0"/>
              <a:t>HIGH-SPEED VIDEO RATE (e.g. &gt;10k FPS)</a:t>
            </a:r>
            <a:endParaRPr lang="en-CA" sz="2000" dirty="0"/>
          </a:p>
        </p:txBody>
      </p:sp>
      <p:sp>
        <p:nvSpPr>
          <p:cNvPr id="55" name="Rectangle 54"/>
          <p:cNvSpPr/>
          <p:nvPr/>
        </p:nvSpPr>
        <p:spPr>
          <a:xfrm>
            <a:off x="786376" y="4825694"/>
            <a:ext cx="4677534" cy="849562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5" name="Group 14"/>
          <p:cNvGrpSpPr/>
          <p:nvPr/>
        </p:nvGrpSpPr>
        <p:grpSpPr>
          <a:xfrm>
            <a:off x="216015" y="5570308"/>
            <a:ext cx="4889385" cy="579566"/>
            <a:chOff x="216015" y="6262603"/>
            <a:chExt cx="4889385" cy="57956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6FD6B46-6EA9-4FBA-AD6F-555B968D1C54}"/>
                </a:ext>
              </a:extLst>
            </p:cNvPr>
            <p:cNvSpPr/>
            <p:nvPr/>
          </p:nvSpPr>
          <p:spPr>
            <a:xfrm>
              <a:off x="216015" y="6529020"/>
              <a:ext cx="4889385" cy="313149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CA" sz="2000" kern="0" dirty="0" smtClean="0">
                  <a:solidFill>
                    <a:srgbClr val="00B050"/>
                  </a:solidFill>
                  <a:latin typeface="Trebuchet MS"/>
                  <a:cs typeface="Arial" panose="020B0604020202020204" pitchFamily="34" charset="0"/>
                </a:rPr>
                <a:t>COMPUTATIONAL IMAGING FRAME TIME</a:t>
              </a:r>
              <a:endParaRPr lang="en-CA" sz="2000" kern="0" dirty="0">
                <a:solidFill>
                  <a:srgbClr val="00B050"/>
                </a:solidFill>
                <a:latin typeface="Trebuchet MS"/>
                <a:cs typeface="Arial" panose="020B0604020202020204" pitchFamily="34" charset="0"/>
              </a:endParaRPr>
            </a:p>
          </p:txBody>
        </p:sp>
        <p:sp>
          <p:nvSpPr>
            <p:cNvPr id="17" name="Left Brace 16"/>
            <p:cNvSpPr/>
            <p:nvPr/>
          </p:nvSpPr>
          <p:spPr>
            <a:xfrm rot="16200000">
              <a:off x="2577757" y="4476196"/>
              <a:ext cx="266088" cy="3838902"/>
            </a:xfrm>
            <a:prstGeom prst="leftBrace">
              <a:avLst>
                <a:gd name="adj1" fmla="val 51420"/>
                <a:gd name="adj2" fmla="val 48346"/>
              </a:avLst>
            </a:prstGeom>
            <a:ln w="57150" cap="rnd">
              <a:solidFill>
                <a:srgbClr val="00B05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rgbClr val="00B050"/>
                </a:solidFill>
              </a:endParaRPr>
            </a:p>
          </p:txBody>
        </p:sp>
      </p:grp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1830" y="3796433"/>
            <a:ext cx="2511770" cy="251177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098401" y="4419600"/>
            <a:ext cx="1086839" cy="432000"/>
            <a:chOff x="10098401" y="3917734"/>
            <a:chExt cx="1086839" cy="432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090E503-A20E-4DDF-8BAD-CA1A34186915}"/>
                </a:ext>
              </a:extLst>
            </p:cNvPr>
            <p:cNvSpPr/>
            <p:nvPr/>
          </p:nvSpPr>
          <p:spPr>
            <a:xfrm>
              <a:off x="10098401" y="3994190"/>
              <a:ext cx="288000" cy="288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10390942" y="3917734"/>
              <a:ext cx="794298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TAP1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098401" y="4874443"/>
            <a:ext cx="1080806" cy="432000"/>
            <a:chOff x="11285068" y="3922190"/>
            <a:chExt cx="1080806" cy="432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9DE4D8A-1877-4885-A252-29B46409D5A1}"/>
                </a:ext>
              </a:extLst>
            </p:cNvPr>
            <p:cNvSpPr/>
            <p:nvPr/>
          </p:nvSpPr>
          <p:spPr>
            <a:xfrm>
              <a:off x="11285068" y="3994190"/>
              <a:ext cx="288000" cy="28800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98AD83A-6C31-4A7B-9E74-4324C77EBB34}"/>
                </a:ext>
              </a:extLst>
            </p:cNvPr>
            <p:cNvSpPr/>
            <p:nvPr/>
          </p:nvSpPr>
          <p:spPr>
            <a:xfrm>
              <a:off x="11576300" y="3922190"/>
              <a:ext cx="789574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TAP2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4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200" y="152400"/>
            <a:ext cx="11785600" cy="609600"/>
          </a:xfrm>
        </p:spPr>
        <p:txBody>
          <a:bodyPr>
            <a:noAutofit/>
          </a:bodyPr>
          <a:lstStyle/>
          <a:p>
            <a:r>
              <a:rPr lang="en-US" sz="4000" dirty="0"/>
              <a:t>Outline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762000"/>
            <a:ext cx="11150600" cy="5486400"/>
          </a:xfrm>
        </p:spPr>
        <p:txBody>
          <a:bodyPr>
            <a:noAutofit/>
          </a:bodyPr>
          <a:lstStyle/>
          <a:p>
            <a:pPr marL="295275" indent="-295275"/>
            <a:r>
              <a:rPr lang="en-US" sz="3600" dirty="0" smtClean="0"/>
              <a:t>Introduction to coded-exposure imaging</a:t>
            </a: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Architecture and operation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Dual-tap coded-exposure data-memory pixel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Multi-modal readout</a:t>
            </a: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On-chip mask generation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Single-shot </a:t>
            </a:r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imaging applications</a:t>
            </a:r>
          </a:p>
          <a:p>
            <a:pPr marL="695296" lvl="1" indent="-295275"/>
            <a:r>
              <a:rPr lang="en-US" sz="3200" dirty="0">
                <a:solidFill>
                  <a:schemeClr val="bg1">
                    <a:lumMod val="50000"/>
                  </a:schemeClr>
                </a:solidFill>
              </a:rPr>
              <a:t>High-dynamic-range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  <a:p>
            <a:pPr marL="695296" lvl="1" indent="-295275"/>
            <a:r>
              <a:rPr lang="en-US" sz="3200" dirty="0" smtClean="0">
                <a:solidFill>
                  <a:schemeClr val="bg1">
                    <a:lumMod val="50000"/>
                  </a:schemeClr>
                </a:solidFill>
              </a:rPr>
              <a:t>Structured-light</a:t>
            </a:r>
            <a:endParaRPr lang="en-US" sz="3200" dirty="0">
              <a:solidFill>
                <a:schemeClr val="bg1">
                  <a:lumMod val="50000"/>
                </a:schemeClr>
              </a:solidFill>
            </a:endParaRPr>
          </a:p>
          <a:p>
            <a:pPr marL="295275" indent="-295275"/>
            <a:r>
              <a:rPr lang="en-US" sz="3600" dirty="0" smtClean="0">
                <a:solidFill>
                  <a:schemeClr val="bg1">
                    <a:lumMod val="50000"/>
                  </a:schemeClr>
                </a:solidFill>
              </a:rPr>
              <a:t>Conclusion</a:t>
            </a:r>
            <a:endParaRPr lang="en-U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557004C-44B4-1245-BEF3-96BA0F02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816318"/>
            <a:ext cx="458788" cy="4953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390" tIns="45697" rIns="91390" bIns="45697"/>
          <a:lstStyle/>
          <a:p>
            <a:pPr defTabSz="909638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0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Slide </a:t>
            </a:r>
            <a:fld id="{43D13783-42DA-4D39-B1EE-338536AF036D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220" y="1466241"/>
            <a:ext cx="2987299" cy="2981202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724400" y="1096321"/>
            <a:ext cx="3743923" cy="3137958"/>
            <a:chOff x="6556625" y="849471"/>
            <a:chExt cx="2932343" cy="24577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1" t="6877" r="11404" b="8536"/>
            <a:stretch/>
          </p:blipFill>
          <p:spPr>
            <a:xfrm>
              <a:off x="6661655" y="1066800"/>
              <a:ext cx="2196595" cy="18488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477417" y="3042041"/>
              <a:ext cx="2011551" cy="265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60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[</a:t>
              </a:r>
              <a:r>
                <a:rPr lang="en-CA" sz="1600" dirty="0" err="1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Nayar</a:t>
              </a:r>
              <a:r>
                <a:rPr lang="en-CA" sz="160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CA" sz="1600" i="1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et al. </a:t>
              </a:r>
              <a:r>
                <a:rPr lang="en-CA" sz="1600" dirty="0" smtClean="0">
                  <a:solidFill>
                    <a:schemeClr val="bg1">
                      <a:lumMod val="50000"/>
                    </a:schemeClr>
                  </a:solidFill>
                  <a:cs typeface="Arial" panose="020B0604020202020204" pitchFamily="34" charset="0"/>
                </a:rPr>
                <a:t>2003]</a:t>
              </a:r>
              <a:endParaRPr lang="en-CA" sz="16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6626" y="849471"/>
              <a:ext cx="1561720" cy="216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500"/>
              </a:lvl1pPr>
            </a:lstStyle>
            <a:p>
              <a:pPr algn="ctr"/>
              <a:r>
                <a:rPr lang="en-CA" sz="1800" dirty="0" err="1"/>
                <a:t>SLM</a:t>
              </a:r>
              <a:r>
                <a:rPr lang="en-CA" sz="1800" dirty="0"/>
                <a:t> CONTROL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134032" y="849471"/>
              <a:ext cx="1127760" cy="216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500"/>
              </a:lvl1pPr>
            </a:lstStyle>
            <a:p>
              <a:pPr algn="ctr"/>
              <a:r>
                <a:rPr lang="en-CA" sz="1800" dirty="0" err="1"/>
                <a:t>SLM</a:t>
              </a:r>
              <a:endParaRPr lang="en-CA" sz="1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56625" y="2902168"/>
              <a:ext cx="1116781" cy="216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CA" dirty="0" smtClean="0"/>
                <a:t>CAMERA</a:t>
              </a:r>
              <a:endParaRPr lang="en-CA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51800" y="2902168"/>
              <a:ext cx="975361" cy="2169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>
                <a:defRPr sz="1500"/>
              </a:lvl1pPr>
            </a:lstStyle>
            <a:p>
              <a:pPr algn="ctr"/>
              <a:r>
                <a:rPr lang="en-CA" sz="1800" dirty="0"/>
                <a:t>OPTICS</a:t>
              </a:r>
            </a:p>
          </p:txBody>
        </p:sp>
      </p:grpSp>
      <p:sp>
        <p:nvSpPr>
          <p:cNvPr id="15" name="Content Placeholder 1"/>
          <p:cNvSpPr txBox="1">
            <a:spLocks/>
          </p:cNvSpPr>
          <p:nvPr/>
        </p:nvSpPr>
        <p:spPr bwMode="auto">
          <a:xfrm>
            <a:off x="-11894" y="4575694"/>
            <a:ext cx="6207772" cy="212990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93797" indent="-22034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970"/>
              </a:spcAft>
              <a:buClr>
                <a:srgbClr val="000000"/>
              </a:buClr>
              <a:buSzPct val="100000"/>
              <a:buFont typeface="StarSymbol"/>
              <a:buChar char="●"/>
              <a:defRPr sz="36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586514" indent="-194424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774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3200">
                <a:solidFill>
                  <a:srgbClr val="3333FF"/>
                </a:solidFill>
                <a:latin typeface="+mn-lt"/>
              </a:defRPr>
            </a:lvl2pPr>
            <a:lvl3pPr marL="88139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578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3366FF"/>
                </a:solidFill>
                <a:latin typeface="+mn-lt"/>
              </a:defRPr>
            </a:lvl3pPr>
            <a:lvl4pPr marL="1175187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392"/>
              </a:spcAft>
              <a:buClr>
                <a:srgbClr val="000000"/>
              </a:buClr>
              <a:buSzPct val="75000"/>
              <a:buFont typeface="Symbol" pitchFamily="18" charset="2"/>
              <a:buChar char=""/>
              <a:defRPr sz="2000">
                <a:solidFill>
                  <a:srgbClr val="7030A0"/>
                </a:solidFill>
                <a:latin typeface="+mn-lt"/>
              </a:defRPr>
            </a:lvl4pPr>
            <a:lvl5pPr marL="1468984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/>
              <a:buChar char="●"/>
              <a:defRPr sz="1800">
                <a:solidFill>
                  <a:srgbClr val="000000"/>
                </a:solidFill>
                <a:latin typeface="+mn-lt"/>
              </a:defRPr>
            </a:lvl5pPr>
            <a:lvl6pPr marL="1780063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6pPr>
            <a:lvl7pPr marL="2091141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7pPr>
            <a:lvl8pPr marL="2402220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8pPr>
            <a:lvl9pPr marL="2713299" indent="-146898" algn="l" defTabSz="311079" rtl="0" eaLnBrk="1" fontAlgn="ctr" hangingPunct="1">
              <a:lnSpc>
                <a:spcPct val="93000"/>
              </a:lnSpc>
              <a:spcBef>
                <a:spcPct val="0"/>
              </a:spcBef>
              <a:spcAft>
                <a:spcPts val="196"/>
              </a:spcAft>
              <a:buClr>
                <a:srgbClr val="000000"/>
              </a:buClr>
              <a:buSzPct val="45000"/>
              <a:buFont typeface="StarSymbol" charset="0"/>
              <a:buChar char="●"/>
              <a:defRPr sz="1361">
                <a:solidFill>
                  <a:srgbClr val="000000"/>
                </a:solidFill>
                <a:latin typeface="+mn-lt"/>
              </a:defRPr>
            </a:lvl9pPr>
          </a:lstStyle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 smtClean="0">
                <a:solidFill>
                  <a:srgbClr val="FF0000"/>
                </a:solidFill>
              </a:rPr>
              <a:t>Bulky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 smtClean="0">
                <a:solidFill>
                  <a:srgbClr val="FF0000"/>
                </a:solidFill>
              </a:rPr>
              <a:t>Expensive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>
                <a:solidFill>
                  <a:srgbClr val="FF0000"/>
                </a:solidFill>
              </a:rPr>
              <a:t>Limited optical signal fidelity</a:t>
            </a:r>
          </a:p>
          <a:p>
            <a:pPr>
              <a:spcAft>
                <a:spcPts val="0"/>
              </a:spcAft>
              <a:buClr>
                <a:srgbClr val="FF0000"/>
              </a:buClr>
              <a:buFont typeface="Segoe UI Symbol" panose="020B0502040204020203" pitchFamily="34" charset="0"/>
              <a:buChar char="✘"/>
            </a:pPr>
            <a:r>
              <a:rPr lang="en-CA" sz="2000" kern="0" dirty="0" smtClean="0">
                <a:solidFill>
                  <a:srgbClr val="FF0000"/>
                </a:solidFill>
              </a:rPr>
              <a:t>Single-tap implementation </a:t>
            </a:r>
            <a:br>
              <a:rPr lang="en-CA" sz="2000" kern="0" dirty="0" smtClean="0">
                <a:solidFill>
                  <a:srgbClr val="FF0000"/>
                </a:solidFill>
              </a:rPr>
            </a:br>
            <a:r>
              <a:rPr lang="en-CA" sz="2000" kern="0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light is lost</a:t>
            </a:r>
            <a:endParaRPr lang="en-CA" sz="2000" kern="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697468"/>
            <a:ext cx="603452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500"/>
            </a:lvl1pPr>
          </a:lstStyle>
          <a:p>
            <a:pPr algn="ctr"/>
            <a:r>
              <a:rPr lang="en-CA" sz="2400" b="1" dirty="0" smtClean="0">
                <a:solidFill>
                  <a:srgbClr val="0070C0"/>
                </a:solidFill>
              </a:rPr>
              <a:t>Using off-the-shelf components</a:t>
            </a:r>
            <a:endParaRPr lang="en-CA" sz="2400" b="1" dirty="0">
              <a:solidFill>
                <a:srgbClr val="0070C0"/>
              </a:solidFill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9722636" y="2663426"/>
            <a:ext cx="598238" cy="598238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66" name="Group 165"/>
          <p:cNvGrpSpPr/>
          <p:nvPr/>
        </p:nvGrpSpPr>
        <p:grpSpPr>
          <a:xfrm>
            <a:off x="9063716" y="4553787"/>
            <a:ext cx="2213884" cy="818796"/>
            <a:chOff x="8530316" y="4553787"/>
            <a:chExt cx="2213884" cy="81879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D9DE4D8A-1877-4885-A252-29B46409D5A1}"/>
                </a:ext>
              </a:extLst>
            </p:cNvPr>
            <p:cNvSpPr/>
            <p:nvPr/>
          </p:nvSpPr>
          <p:spPr>
            <a:xfrm>
              <a:off x="8530316" y="5017039"/>
              <a:ext cx="290484" cy="2790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090E503-A20E-4DDF-8BAD-CA1A34186915}"/>
                </a:ext>
              </a:extLst>
            </p:cNvPr>
            <p:cNvSpPr/>
            <p:nvPr/>
          </p:nvSpPr>
          <p:spPr>
            <a:xfrm>
              <a:off x="8530316" y="4630243"/>
              <a:ext cx="290484" cy="279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8828058" y="4553787"/>
              <a:ext cx="1039108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ON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A98AD83A-6C31-4A7B-9E74-4324C77EBB34}"/>
                </a:ext>
              </a:extLst>
            </p:cNvPr>
            <p:cNvSpPr/>
            <p:nvPr/>
          </p:nvSpPr>
          <p:spPr>
            <a:xfrm>
              <a:off x="8828058" y="4940583"/>
              <a:ext cx="1032925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 smtClean="0">
                  <a:solidFill>
                    <a:sysClr val="windowText" lastClr="000000"/>
                  </a:solidFill>
                </a:rPr>
                <a:t>OFF</a:t>
              </a:r>
              <a:endParaRPr lang="en-CA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9358026" y="4553787"/>
              <a:ext cx="1386174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ysClr val="windowText" lastClr="000000"/>
                  </a:solidFill>
                </a:rPr>
                <a:t>EXPOSED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6121D779-5542-4809-93EC-C5FA01BB99F2}"/>
                </a:ext>
              </a:extLst>
            </p:cNvPr>
            <p:cNvSpPr/>
            <p:nvPr/>
          </p:nvSpPr>
          <p:spPr>
            <a:xfrm>
              <a:off x="9358026" y="4940583"/>
              <a:ext cx="1386174" cy="432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CA" dirty="0">
                  <a:solidFill>
                    <a:sysClr val="windowText" lastClr="000000"/>
                  </a:solidFill>
                </a:rPr>
                <a:t>MASKED</a:t>
              </a:r>
            </a:p>
          </p:txBody>
        </p:sp>
      </p:grpSp>
      <p:sp>
        <p:nvSpPr>
          <p:cNvPr id="175" name="TextBox 174"/>
          <p:cNvSpPr txBox="1"/>
          <p:nvPr/>
        </p:nvSpPr>
        <p:spPr>
          <a:xfrm>
            <a:off x="8527220" y="895290"/>
            <a:ext cx="2987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Example pixel code</a:t>
            </a:r>
            <a:endParaRPr lang="en-CA" sz="2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76" name="Title 36"/>
          <p:cNvSpPr txBox="1">
            <a:spLocks/>
          </p:cNvSpPr>
          <p:nvPr/>
        </p:nvSpPr>
        <p:spPr>
          <a:xfrm>
            <a:off x="203200" y="152400"/>
            <a:ext cx="11785600" cy="4802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332" rtl="0" eaLnBrk="1" latinLnBrk="0" hangingPunct="1"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Per-Pixel Coded-Exposure: Existing Solutions</a:t>
            </a:r>
            <a:endParaRPr lang="en-CA" dirty="0">
              <a:latin typeface="+mn-lt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2453" y="981996"/>
            <a:ext cx="4566432" cy="3213156"/>
            <a:chOff x="7547505" y="1212458"/>
            <a:chExt cx="4751847" cy="3343622"/>
          </a:xfrm>
        </p:grpSpPr>
        <p:pic>
          <p:nvPicPr>
            <p:cNvPr id="177" name="Picture 176" descr="IMG_6984.JPG">
              <a:extLst>
                <a:ext uri="{FF2B5EF4-FFF2-40B4-BE49-F238E27FC236}">
                  <a16:creationId xmlns:a16="http://schemas.microsoft.com/office/drawing/2014/main" id="{7ADE4E62-54A8-4B32-BAE9-86E1D75B00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6" t="12894" r="17188"/>
            <a:stretch/>
          </p:blipFill>
          <p:spPr>
            <a:xfrm>
              <a:off x="8813925" y="1574892"/>
              <a:ext cx="3262365" cy="2804274"/>
            </a:xfrm>
            <a:prstGeom prst="rect">
              <a:avLst/>
            </a:prstGeom>
          </p:spPr>
        </p:pic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8F76258-DDC8-4A2F-BF5D-3FE83EF1D2FC}"/>
                </a:ext>
              </a:extLst>
            </p:cNvPr>
            <p:cNvSpPr/>
            <p:nvPr/>
          </p:nvSpPr>
          <p:spPr>
            <a:xfrm>
              <a:off x="8813925" y="1792044"/>
              <a:ext cx="1164164" cy="58900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F51DDCD-A89C-4AB4-AFE8-36CC725D5CDA}"/>
                </a:ext>
              </a:extLst>
            </p:cNvPr>
            <p:cNvSpPr/>
            <p:nvPr/>
          </p:nvSpPr>
          <p:spPr>
            <a:xfrm>
              <a:off x="10801519" y="1574892"/>
              <a:ext cx="1318085" cy="70706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4502E62-7C61-417F-8A64-21CFA2E1CFAE}"/>
                </a:ext>
              </a:extLst>
            </p:cNvPr>
            <p:cNvSpPr/>
            <p:nvPr/>
          </p:nvSpPr>
          <p:spPr>
            <a:xfrm>
              <a:off x="10355673" y="1212458"/>
              <a:ext cx="1397612" cy="429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ysClr val="windowText" lastClr="000000"/>
                  </a:solidFill>
                </a:rPr>
                <a:t>DMD 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D55428F-D019-41D0-88F7-E056C81FEEC4}"/>
                </a:ext>
              </a:extLst>
            </p:cNvPr>
            <p:cNvSpPr/>
            <p:nvPr/>
          </p:nvSpPr>
          <p:spPr>
            <a:xfrm>
              <a:off x="8551732" y="1302586"/>
              <a:ext cx="1397612" cy="429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ysClr val="windowText" lastClr="000000"/>
                  </a:solidFill>
                </a:rPr>
                <a:t>CAMERA 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98746A62-D9A7-44F3-BBCA-6F8516FBF87B}"/>
                </a:ext>
              </a:extLst>
            </p:cNvPr>
            <p:cNvSpPr/>
            <p:nvPr/>
          </p:nvSpPr>
          <p:spPr>
            <a:xfrm rot="19525601">
              <a:off x="9275588" y="3220374"/>
              <a:ext cx="1533075" cy="94442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DE6A6D7D-32A9-4716-8349-3B1E0CE3356A}"/>
                </a:ext>
              </a:extLst>
            </p:cNvPr>
            <p:cNvSpPr/>
            <p:nvPr/>
          </p:nvSpPr>
          <p:spPr>
            <a:xfrm>
              <a:off x="7547505" y="3893175"/>
              <a:ext cx="1700032" cy="429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ysClr val="windowText" lastClr="000000"/>
                  </a:solidFill>
                </a:rPr>
                <a:t>PROJECTOR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6853ECA0-2DA5-4AEC-8D29-F9FAC62C54A8}"/>
                </a:ext>
              </a:extLst>
            </p:cNvPr>
            <p:cNvSpPr/>
            <p:nvPr/>
          </p:nvSpPr>
          <p:spPr>
            <a:xfrm rot="19525601">
              <a:off x="9052017" y="2458341"/>
              <a:ext cx="1910439" cy="62540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53BAB70-4167-4FD4-AF34-6323D7B64E5E}"/>
                </a:ext>
              </a:extLst>
            </p:cNvPr>
            <p:cNvSpPr/>
            <p:nvPr/>
          </p:nvSpPr>
          <p:spPr>
            <a:xfrm>
              <a:off x="8073089" y="3153746"/>
              <a:ext cx="1110820" cy="4291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dirty="0">
                  <a:solidFill>
                    <a:sysClr val="windowText" lastClr="000000"/>
                  </a:solidFill>
                </a:rPr>
                <a:t>OPTICS</a:t>
              </a: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0560645" y="3985729"/>
              <a:ext cx="1401063" cy="5306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1494834" y="2697111"/>
              <a:ext cx="612098" cy="13000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8" name="Content Placeholder 2">
              <a:extLst>
                <a:ext uri="{FF2B5EF4-FFF2-40B4-BE49-F238E27FC236}">
                  <a16:creationId xmlns:a16="http://schemas.microsoft.com/office/drawing/2014/main" id="{22AEE12D-8DBA-4F87-A2F9-3E73295BC96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668079" y="4262351"/>
              <a:ext cx="2631273" cy="29372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3449" indent="0" algn="ctr">
                <a:buFont typeface="StarSymbol"/>
                <a:buNone/>
              </a:pPr>
              <a:r>
                <a:rPr lang="en-CA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[M. O’Toole </a:t>
              </a:r>
              <a:r>
                <a:rPr lang="en-CA" sz="1600" i="1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et al. 20</a:t>
              </a:r>
              <a:r>
                <a:rPr lang="en-CA" sz="1600" kern="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15]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31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noAutofit/>
      </a:bodyPr>
      <a:lstStyle>
        <a:defPPr>
          <a:defRPr sz="20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22374</TotalTime>
  <Words>4670</Words>
  <Application>Microsoft Office PowerPoint</Application>
  <PresentationFormat>Widescreen</PresentationFormat>
  <Paragraphs>995</Paragraphs>
  <Slides>34</Slides>
  <Notes>34</Notes>
  <HiddenSlides>0</HiddenSlides>
  <MMClips>20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游ゴシック</vt:lpstr>
      <vt:lpstr>Arial</vt:lpstr>
      <vt:lpstr>Arial Narrow</vt:lpstr>
      <vt:lpstr>Calibri</vt:lpstr>
      <vt:lpstr>Calibri Light</vt:lpstr>
      <vt:lpstr>Helvetica Neue Thin</vt:lpstr>
      <vt:lpstr>Segoe UI Symbol</vt:lpstr>
      <vt:lpstr>StarSymbol</vt:lpstr>
      <vt:lpstr>Trebuchet MS</vt:lpstr>
      <vt:lpstr>Wingdings</vt:lpstr>
      <vt:lpstr>Office Theme</vt:lpstr>
      <vt:lpstr>A 39,000 Subexposures/s CMOS Image Sensor  with Dual-tap Coded-exposure Data-memory Pixel for Adaptive Single-shot Computational Imaging</vt:lpstr>
      <vt:lpstr>Computational Imaging Applications</vt:lpstr>
      <vt:lpstr>Computational Imaging Applications</vt:lpstr>
      <vt:lpstr>Computational Imaging Applications</vt:lpstr>
      <vt:lpstr>Computational Imaging Applications</vt:lpstr>
      <vt:lpstr>Motivation</vt:lpstr>
      <vt:lpstr>Motivation</vt:lpstr>
      <vt:lpstr>Outline</vt:lpstr>
      <vt:lpstr>PowerPoint Presentation</vt:lpstr>
      <vt:lpstr>PowerPoint Presentation</vt:lpstr>
      <vt:lpstr>PowerPoint Presentation</vt:lpstr>
      <vt:lpstr>Outline</vt:lpstr>
      <vt:lpstr>Conventional Data-Memory Pixel</vt:lpstr>
      <vt:lpstr>PowerPoint Presentation</vt:lpstr>
      <vt:lpstr>Dual-tap Coded-Exposure Data-memory Pixel</vt:lpstr>
      <vt:lpstr>Dual-tap Coded-Exposure Data-memory Pixel</vt:lpstr>
      <vt:lpstr>Dual-tap Coded-Exposure Data-memory Pixel</vt:lpstr>
      <vt:lpstr>Dual-tap Coded-Exposure Data-memory Pixel</vt:lpstr>
      <vt:lpstr>Dual-tap Coded-Exposure Data-memory Pixel</vt:lpstr>
      <vt:lpstr>Multi-Modal Readout</vt:lpstr>
      <vt:lpstr>On-chip Mask Generator Overview</vt:lpstr>
      <vt:lpstr>Chip Micrograph</vt:lpstr>
      <vt:lpstr>Outline</vt:lpstr>
      <vt:lpstr>Example: Coded-Exposure Imaging</vt:lpstr>
      <vt:lpstr>Application1: Subframe-Rate Scene-Adaptive HDR</vt:lpstr>
      <vt:lpstr>Application1: Subframe-Rate Scene-Adaptive HDR</vt:lpstr>
      <vt:lpstr>Application1: Subframe-Rate Scene-Adaptive HDR</vt:lpstr>
      <vt:lpstr>Application 2: Single-Shot Structured Light Imaging</vt:lpstr>
      <vt:lpstr>Application 2: Single-Shot Structured Light Imaging</vt:lpstr>
      <vt:lpstr>Outline</vt:lpstr>
      <vt:lpstr>Comparison Table</vt:lpstr>
      <vt:lpstr>Comparison Table</vt:lpstr>
      <vt:lpstr>Comparison Table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Nakano, Akiko</dc:creator>
  <cp:keywords>No Markings</cp:keywords>
  <cp:lastModifiedBy>Rahul Gulve</cp:lastModifiedBy>
  <cp:revision>2391</cp:revision>
  <dcterms:created xsi:type="dcterms:W3CDTF">2010-03-09T10:50:31Z</dcterms:created>
  <dcterms:modified xsi:type="dcterms:W3CDTF">2022-10-27T15:48:17Z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114919a4-4948-4653-a2a6-d0c56c83ddf6</vt:lpwstr>
  </property>
  <property fmtid="{D5CDD505-2E9C-101B-9397-08002B2CF9AE}" pid="3" name="XilinxClassification">
    <vt:lpwstr>No Markings</vt:lpwstr>
  </property>
</Properties>
</file>