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
  </p:notesMasterIdLst>
  <p:handoutMasterIdLst>
    <p:handoutMasterId r:id="rId8"/>
  </p:handoutMasterIdLst>
  <p:sldIdLst>
    <p:sldId id="332" r:id="rId2"/>
    <p:sldId id="331" r:id="rId3"/>
    <p:sldId id="328" r:id="rId4"/>
    <p:sldId id="339" r:id="rId5"/>
    <p:sldId id="336"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059A9B-B668-4CD3-A6BD-97BC6A7AEEF3}">
          <p14:sldIdLst>
            <p14:sldId id="332"/>
            <p14:sldId id="331"/>
            <p14:sldId id="328"/>
            <p14:sldId id="339"/>
            <p14:sldId id="33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vid Sarhangnejad" initials="NS" lastIdx="1" clrIdx="0">
    <p:extLst>
      <p:ext uri="{19B8F6BF-5375-455C-9EA6-DF929625EA0E}">
        <p15:presenceInfo xmlns:p15="http://schemas.microsoft.com/office/powerpoint/2012/main" userId="c9e92be60baed3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7F7F7F"/>
    <a:srgbClr val="CDCDCD"/>
    <a:srgbClr val="BFBFBF"/>
    <a:srgbClr val="3F3F3F"/>
    <a:srgbClr val="0000FF"/>
    <a:srgbClr val="FF0000"/>
    <a:srgbClr val="00FF00"/>
    <a:srgbClr val="FF070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689" autoAdjust="0"/>
  </p:normalViewPr>
  <p:slideViewPr>
    <p:cSldViewPr snapToGrid="0">
      <p:cViewPr>
        <p:scale>
          <a:sx n="160" d="100"/>
          <a:sy n="160" d="100"/>
        </p:scale>
        <p:origin x="138" y="-1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notesMaster" Target="notesMasters/notesMaster1.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commentAuthors" Target="commentAuthors.xml" /><Relationship Id="rId14" Type="http://schemas.microsoft.com/office/2016/11/relationships/changesInfo" Target="changesInfos/changesInfo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ofT Sensors  Team" userId="1195661472_tp_dropbox" providerId="OAuth2" clId="{C7E0F3B1-54ED-5640-97FD-3179C818A432}"/>
    <pc:docChg chg="custSel modSld">
      <pc:chgData name="UofT Sensors  Team" userId="1195661472_tp_dropbox" providerId="OAuth2" clId="{C7E0F3B1-54ED-5640-97FD-3179C818A432}" dt="2019-06-24T16:54:48.791" v="94" actId="20577"/>
      <pc:docMkLst>
        <pc:docMk/>
      </pc:docMkLst>
      <pc:sldChg chg="modNotesTx">
        <pc:chgData name="UofT Sensors  Team" userId="1195661472_tp_dropbox" providerId="OAuth2" clId="{C7E0F3B1-54ED-5640-97FD-3179C818A432}" dt="2019-06-24T16:54:48.791" v="94" actId="20577"/>
        <pc:sldMkLst>
          <pc:docMk/>
          <pc:sldMk cId="2474433923"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15BF83-86FA-419A-901C-7F6357765CC3}" type="datetimeFigureOut">
              <a:rPr lang="en-US" smtClean="0"/>
              <a:t>6/24/2019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239F52-50B4-4B1C-BCB8-502ECEC84AB7}" type="slidenum">
              <a:rPr lang="en-US" smtClean="0"/>
              <a:t>‹#›</a:t>
            </a:fld>
            <a:endParaRPr lang="en-US"/>
          </a:p>
        </p:txBody>
      </p:sp>
    </p:spTree>
    <p:extLst>
      <p:ext uri="{BB962C8B-B14F-4D97-AF65-F5344CB8AC3E}">
        <p14:creationId xmlns:p14="http://schemas.microsoft.com/office/powerpoint/2010/main" val="30351122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5-31T18:43:10.687"/>
    </inkml:context>
    <inkml:brush xml:id="br0">
      <inkml:brushProperty name="width" value="0.06667" units="cm"/>
      <inkml:brushProperty name="height" value="0.06667" units="cm"/>
      <inkml:brushProperty name="fitToCurve" value="1"/>
    </inkml:brush>
  </inkml:definitions>
  <inkml:trace contextRef="#ctx0" brushRef="#br0">0 0 8 0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9A160-485F-40AC-8152-CB81A399E755}" type="datetimeFigureOut">
              <a:rPr lang="en-US" smtClean="0"/>
              <a:t>6/24/2019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8608B-8B08-4689-99C4-3005257EF367}" type="slidenum">
              <a:rPr lang="en-US" smtClean="0"/>
              <a:t>‹#›</a:t>
            </a:fld>
            <a:endParaRPr lang="en-US"/>
          </a:p>
        </p:txBody>
      </p:sp>
    </p:spTree>
    <p:extLst>
      <p:ext uri="{BB962C8B-B14F-4D97-AF65-F5344CB8AC3E}">
        <p14:creationId xmlns:p14="http://schemas.microsoft.com/office/powerpoint/2010/main" val="300097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Thank you, Mr. X. Today I present our work on increasing the effective dynamic range the camera using scene aware coded exposure.</a:t>
            </a:r>
          </a:p>
        </p:txBody>
      </p:sp>
      <p:sp>
        <p:nvSpPr>
          <p:cNvPr id="4" name="Slide Number Placeholder 3"/>
          <p:cNvSpPr>
            <a:spLocks noGrp="1"/>
          </p:cNvSpPr>
          <p:nvPr>
            <p:ph type="sldNum" sz="quarter" idx="10"/>
          </p:nvPr>
        </p:nvSpPr>
        <p:spPr/>
        <p:txBody>
          <a:bodyPr/>
          <a:lstStyle/>
          <a:p>
            <a:fld id="{46C7DEB9-F029-46B9-A977-002EC0A40CFD}" type="slidenum">
              <a:rPr lang="en-CA" smtClean="0"/>
              <a:t>1</a:t>
            </a:fld>
            <a:endParaRPr lang="en-CA"/>
          </a:p>
        </p:txBody>
      </p:sp>
    </p:spTree>
    <p:extLst>
      <p:ext uri="{BB962C8B-B14F-4D97-AF65-F5344CB8AC3E}">
        <p14:creationId xmlns:p14="http://schemas.microsoft.com/office/powerpoint/2010/main" val="375121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Here we see two techniques which generate HDR images using single frame capture. </a:t>
            </a:r>
          </a:p>
          <a:p>
            <a:r>
              <a:rPr lang="en-CA" sz="1200" kern="1200" dirty="0">
                <a:solidFill>
                  <a:schemeClr val="tx1"/>
                </a:solidFill>
                <a:effectLst/>
                <a:latin typeface="+mn-lt"/>
                <a:ea typeface="+mn-ea"/>
                <a:cs typeface="+mn-cs"/>
              </a:rPr>
              <a:t>The method on the left uses an image sensor with an array of 2x2 pixels tile,</a:t>
            </a:r>
            <a:r>
              <a:rPr lang="en-CA" sz="1200" kern="1200" baseline="0" dirty="0">
                <a:solidFill>
                  <a:schemeClr val="tx1"/>
                </a:solidFill>
                <a:effectLst/>
                <a:latin typeface="+mn-lt"/>
                <a:ea typeface="+mn-ea"/>
                <a:cs typeface="+mn-cs"/>
              </a:rPr>
              <a:t> which generates 4 images with </a:t>
            </a:r>
            <a:r>
              <a:rPr lang="en-CA" sz="1200" kern="1200" baseline="0" dirty="0" err="1">
                <a:solidFill>
                  <a:schemeClr val="tx1"/>
                </a:solidFill>
                <a:effectLst/>
                <a:latin typeface="+mn-lt"/>
                <a:ea typeface="+mn-ea"/>
                <a:cs typeface="+mn-cs"/>
              </a:rPr>
              <a:t>with</a:t>
            </a:r>
            <a:r>
              <a:rPr lang="en-CA" sz="1200" kern="1200" baseline="0" dirty="0">
                <a:solidFill>
                  <a:schemeClr val="tx1"/>
                </a:solidFill>
                <a:effectLst/>
                <a:latin typeface="+mn-lt"/>
                <a:ea typeface="+mn-ea"/>
                <a:cs typeface="+mn-cs"/>
              </a:rPr>
              <a:t> different exposure settings</a:t>
            </a:r>
            <a:r>
              <a:rPr lang="en-CA" sz="1200" kern="1200" dirty="0">
                <a:solidFill>
                  <a:schemeClr val="tx1"/>
                </a:solidFill>
                <a:effectLst/>
                <a:latin typeface="+mn-lt"/>
                <a:ea typeface="+mn-ea"/>
                <a:cs typeface="+mn-cs"/>
              </a:rPr>
              <a:t>. These images are combined to create an HDR image, but the final image resolution is a quarter of the original sensor resolution.</a:t>
            </a:r>
          </a:p>
          <a:p>
            <a:r>
              <a:rPr lang="en-CA" sz="1200" kern="1200" dirty="0">
                <a:solidFill>
                  <a:schemeClr val="tx1"/>
                </a:solidFill>
                <a:effectLst/>
                <a:latin typeface="+mn-lt"/>
                <a:ea typeface="+mn-ea"/>
                <a:cs typeface="+mn-cs"/>
              </a:rPr>
              <a:t>Another method uses a  spatial light modulator to adjust the exposure time of the individual pixels, but this method is not scalable to the higher resolutions</a:t>
            </a:r>
            <a:r>
              <a:rPr lang="en-CA" sz="1200" kern="1200" baseline="0" dirty="0">
                <a:solidFill>
                  <a:schemeClr val="tx1"/>
                </a:solidFill>
                <a:effectLst/>
                <a:latin typeface="+mn-lt"/>
                <a:ea typeface="+mn-ea"/>
                <a:cs typeface="+mn-cs"/>
              </a:rPr>
              <a:t> because it is complex, bulky and distortive</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[CLICK]</a:t>
            </a:r>
          </a:p>
          <a:p>
            <a:r>
              <a:rPr lang="en-CA" sz="1200" kern="1200" dirty="0">
                <a:solidFill>
                  <a:schemeClr val="tx1"/>
                </a:solidFill>
                <a:effectLst/>
                <a:latin typeface="+mn-lt"/>
                <a:ea typeface="+mn-ea"/>
                <a:cs typeface="+mn-cs"/>
              </a:rPr>
              <a:t>We propose a technique to capture the high dynamic range images using the scene-aware coded-exposure camera. In the coded-exposure camera, the effective exposure time for the individual pixel can be controlled independently.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this work we use the scene aware algorithm to generate the coding patterns based on the information from the previous frame.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For example,</a:t>
            </a:r>
            <a:r>
              <a:rPr lang="en-CA" sz="1200" kern="1200" baseline="0" dirty="0">
                <a:solidFill>
                  <a:schemeClr val="tx1"/>
                </a:solidFill>
                <a:effectLst/>
                <a:latin typeface="+mn-lt"/>
                <a:ea typeface="+mn-ea"/>
                <a:cs typeface="+mn-cs"/>
              </a:rPr>
              <a:t> coding matrix for frame n+1 is generated from the image captured in frame n.</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38608B-8B08-4689-99C4-3005257EF367}" type="slidenum">
              <a:rPr lang="en-US" smtClean="0"/>
              <a:t>2</a:t>
            </a:fld>
            <a:endParaRPr lang="en-US"/>
          </a:p>
        </p:txBody>
      </p:sp>
    </p:spTree>
    <p:extLst>
      <p:ext uri="{BB962C8B-B14F-4D97-AF65-F5344CB8AC3E}">
        <p14:creationId xmlns:p14="http://schemas.microsoft.com/office/powerpoint/2010/main" val="150541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coded-exposure camera, an exposure phase in each frame is divided into multiple </a:t>
            </a:r>
            <a:r>
              <a:rPr lang="en-US" sz="1200" kern="1200" dirty="0" err="1">
                <a:solidFill>
                  <a:schemeClr val="tx1"/>
                </a:solidFill>
                <a:effectLst/>
                <a:latin typeface="+mn-lt"/>
                <a:ea typeface="+mn-ea"/>
                <a:cs typeface="+mn-cs"/>
              </a:rPr>
              <a:t>subframes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Space-time</a:t>
            </a:r>
            <a:r>
              <a:rPr lang="en-US" sz="1200" kern="1200" baseline="0" dirty="0">
                <a:solidFill>
                  <a:schemeClr val="tx1"/>
                </a:solidFill>
                <a:effectLst/>
                <a:latin typeface="+mn-lt"/>
                <a:ea typeface="+mn-ea"/>
                <a:cs typeface="+mn-cs"/>
              </a:rPr>
              <a:t> volume on the right hand side shows how different pixels can have different exposure time based on the code sequence that is applied to them. [CLICK] For example, when code sequence C1 is applied, the pixel are exposed for short period of time and when code sequence C4 is applied pixels are exposed for the full frame.</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Different code sequence allows different exposure for each pixel. For example, space-time</a:t>
            </a:r>
            <a:r>
              <a:rPr lang="en-US" sz="1200" kern="1200" baseline="0" dirty="0">
                <a:solidFill>
                  <a:schemeClr val="tx1"/>
                </a:solidFill>
                <a:effectLst/>
                <a:latin typeface="+mn-lt"/>
                <a:ea typeface="+mn-ea"/>
                <a:cs typeface="+mn-cs"/>
              </a:rPr>
              <a:t> volume </a:t>
            </a:r>
            <a:r>
              <a:rPr lang="en-US" sz="1200" kern="1200" dirty="0">
                <a:solidFill>
                  <a:schemeClr val="tx1"/>
                </a:solidFill>
                <a:effectLst/>
                <a:latin typeface="+mn-lt"/>
                <a:ea typeface="+mn-ea"/>
                <a:cs typeface="+mn-cs"/>
              </a:rPr>
              <a:t>on the right,[CLICK]. Code sequence C1 turns the pixel on only for the first </a:t>
            </a:r>
            <a:r>
              <a:rPr lang="en-US" sz="1200" kern="1200" dirty="0" err="1">
                <a:solidFill>
                  <a:schemeClr val="tx1"/>
                </a:solidFill>
                <a:effectLst/>
                <a:latin typeface="+mn-lt"/>
                <a:ea typeface="+mn-ea"/>
                <a:cs typeface="+mn-cs"/>
              </a:rPr>
              <a:t>subframe</a:t>
            </a:r>
            <a:r>
              <a:rPr lang="en-US" sz="1200" kern="1200" dirty="0">
                <a:solidFill>
                  <a:schemeClr val="tx1"/>
                </a:solidFill>
                <a:effectLst/>
                <a:latin typeface="+mn-lt"/>
                <a:ea typeface="+mn-ea"/>
                <a:cs typeface="+mn-cs"/>
              </a:rPr>
              <a:t>, the pixel is exposed for a short </a:t>
            </a:r>
            <a:r>
              <a:rPr lang="en-US" sz="1200" kern="1200" dirty="0" err="1">
                <a:solidFill>
                  <a:schemeClr val="tx1"/>
                </a:solidFill>
                <a:effectLst/>
                <a:latin typeface="+mn-lt"/>
                <a:ea typeface="+mn-ea"/>
                <a:cs typeface="+mn-cs"/>
              </a:rPr>
              <a:t>time.And</a:t>
            </a:r>
            <a:r>
              <a:rPr lang="en-US" sz="1200" kern="1200" dirty="0">
                <a:solidFill>
                  <a:schemeClr val="tx1"/>
                </a:solidFill>
                <a:effectLst/>
                <a:latin typeface="+mn-lt"/>
                <a:ea typeface="+mn-ea"/>
                <a:cs typeface="+mn-cs"/>
              </a:rPr>
              <a:t> C4 makes the pixel exposed for the full frame.</a:t>
            </a:r>
          </a:p>
          <a:p>
            <a:r>
              <a:rPr lang="en-CA" sz="1200"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We use THIS ability of the sensor to capture HDR scene. In this graph, the x-axis shows the increasing light intensity the y-axis shows the raw sensor output.  </a:t>
            </a:r>
          </a:p>
          <a:p>
            <a:r>
              <a:rPr lang="en-US" sz="1200" kern="1200" dirty="0">
                <a:solidFill>
                  <a:schemeClr val="tx1"/>
                </a:solidFill>
                <a:effectLst/>
                <a:latin typeface="+mn-lt"/>
                <a:ea typeface="+mn-ea"/>
                <a:cs typeface="+mn-cs"/>
              </a:rPr>
              <a:t>Here we see, code</a:t>
            </a:r>
            <a:r>
              <a:rPr lang="en-US" sz="1200" kern="1200" baseline="0" dirty="0">
                <a:solidFill>
                  <a:schemeClr val="tx1"/>
                </a:solidFill>
                <a:effectLst/>
                <a:latin typeface="+mn-lt"/>
                <a:ea typeface="+mn-ea"/>
                <a:cs typeface="+mn-cs"/>
              </a:rPr>
              <a:t> sequence C4 is applied to the pixels capturing dark regions of the scene and code sequence C1 is applied to pixels capturing bright regions of the scene. This makes sure we capture most capture most amount of light while not over-saturating the pixels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[Click]</a:t>
            </a:r>
          </a:p>
          <a:p>
            <a:r>
              <a:rPr lang="en-CA" sz="1200" kern="1200" dirty="0">
                <a:solidFill>
                  <a:schemeClr val="tx1"/>
                </a:solidFill>
                <a:effectLst/>
                <a:latin typeface="+mn-lt"/>
                <a:ea typeface="+mn-ea"/>
                <a:cs typeface="+mn-cs"/>
              </a:rPr>
              <a:t>The sensor output is then normalized based on the exposure time of the individual pixels. After normalization, this increases the effective dynamic range of the sensor.</a:t>
            </a:r>
          </a:p>
          <a:p>
            <a:r>
              <a:rPr lang="en-CA" sz="1200" kern="1200" dirty="0">
                <a:solidFill>
                  <a:schemeClr val="tx1"/>
                </a:solidFill>
                <a:effectLst/>
                <a:latin typeface="+mn-lt"/>
                <a:ea typeface="+mn-ea"/>
                <a:cs typeface="+mn-cs"/>
              </a:rPr>
              <a:t>In this paper, we show two different coding strategies which increase the dynamic range by the factor of 4 or 16.</a:t>
            </a:r>
            <a:endParaRPr lang="en-CA" baseline="0" dirty="0"/>
          </a:p>
        </p:txBody>
      </p:sp>
      <p:sp>
        <p:nvSpPr>
          <p:cNvPr id="4" name="Slide Number Placeholder 3"/>
          <p:cNvSpPr>
            <a:spLocks noGrp="1"/>
          </p:cNvSpPr>
          <p:nvPr>
            <p:ph type="sldNum" sz="quarter" idx="10"/>
          </p:nvPr>
        </p:nvSpPr>
        <p:spPr/>
        <p:txBody>
          <a:bodyPr/>
          <a:lstStyle/>
          <a:p>
            <a:fld id="{46C7DEB9-F029-46B9-A977-002EC0A40CFD}" type="slidenum">
              <a:rPr lang="en-CA" smtClean="0"/>
              <a:t>3</a:t>
            </a:fld>
            <a:endParaRPr lang="en-CA"/>
          </a:p>
        </p:txBody>
      </p:sp>
    </p:spTree>
    <p:extLst>
      <p:ext uri="{BB962C8B-B14F-4D97-AF65-F5344CB8AC3E}">
        <p14:creationId xmlns:p14="http://schemas.microsoft.com/office/powerpoint/2010/main" val="197985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Here we will have a look at the scene aware code generation algorithm.</a:t>
            </a:r>
          </a:p>
          <a:p>
            <a:r>
              <a:rPr lang="en-CA" sz="1200" kern="1200" dirty="0">
                <a:solidFill>
                  <a:schemeClr val="tx1"/>
                </a:solidFill>
                <a:effectLst/>
                <a:latin typeface="+mn-lt"/>
                <a:ea typeface="+mn-ea"/>
                <a:cs typeface="+mn-cs"/>
              </a:rPr>
              <a:t>The algorithm starts with initial exposure with a uniform coding matrix </a:t>
            </a:r>
          </a:p>
          <a:p>
            <a:r>
              <a:rPr lang="en-CA" sz="1200" kern="1200" dirty="0">
                <a:solidFill>
                  <a:schemeClr val="tx1"/>
                </a:solidFill>
                <a:effectLst/>
                <a:latin typeface="+mn-lt"/>
                <a:ea typeface="+mn-ea"/>
                <a:cs typeface="+mn-cs"/>
              </a:rPr>
              <a:t>The output of the sensor is similar to output of a conventional camera because </a:t>
            </a:r>
            <a:r>
              <a:rPr lang="en-CA" sz="1200" kern="120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[Click]</a:t>
            </a:r>
          </a:p>
          <a:p>
            <a:r>
              <a:rPr lang="en-CA" sz="1200" kern="1200" dirty="0">
                <a:solidFill>
                  <a:schemeClr val="tx1"/>
                </a:solidFill>
                <a:effectLst/>
                <a:latin typeface="+mn-lt"/>
                <a:ea typeface="+mn-ea"/>
                <a:cs typeface="+mn-cs"/>
              </a:rPr>
              <a:t>This image is used to generate codes for next frame</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that decide the exposure time of different pixels.</a:t>
            </a:r>
          </a:p>
          <a:p>
            <a:r>
              <a:rPr lang="en-CA" sz="1200" kern="1200" dirty="0">
                <a:solidFill>
                  <a:schemeClr val="tx1"/>
                </a:solidFill>
                <a:effectLst/>
                <a:latin typeface="+mn-lt"/>
                <a:ea typeface="+mn-ea"/>
                <a:cs typeface="+mn-cs"/>
              </a:rPr>
              <a:t>[Click]</a:t>
            </a:r>
          </a:p>
          <a:p>
            <a:r>
              <a:rPr lang="en-CA" sz="1200" kern="1200" dirty="0">
                <a:solidFill>
                  <a:schemeClr val="tx1"/>
                </a:solidFill>
                <a:effectLst/>
                <a:latin typeface="+mn-lt"/>
                <a:ea typeface="+mn-ea"/>
                <a:cs typeface="+mn-cs"/>
              </a:rPr>
              <a:t>The generated code matrix is uploaded to the coded-exposure camera, and the frame is captured.</a:t>
            </a:r>
          </a:p>
          <a:p>
            <a:r>
              <a:rPr lang="en-CA" sz="1200" kern="1200" dirty="0">
                <a:solidFill>
                  <a:schemeClr val="tx1"/>
                </a:solidFill>
                <a:effectLst/>
                <a:latin typeface="+mn-lt"/>
                <a:ea typeface="+mn-ea"/>
                <a:cs typeface="+mn-cs"/>
              </a:rPr>
              <a:t>[Click]</a:t>
            </a:r>
          </a:p>
          <a:p>
            <a:r>
              <a:rPr lang="en-CA" sz="1200" kern="1200" dirty="0">
                <a:solidFill>
                  <a:schemeClr val="tx1"/>
                </a:solidFill>
                <a:effectLst/>
                <a:latin typeface="+mn-lt"/>
                <a:ea typeface="+mn-ea"/>
                <a:cs typeface="+mn-cs"/>
              </a:rPr>
              <a:t>The raw encoded image is read out from the camera.</a:t>
            </a:r>
          </a:p>
          <a:p>
            <a:r>
              <a:rPr lang="en-CA" sz="1200" kern="1200" dirty="0">
                <a:solidFill>
                  <a:schemeClr val="tx1"/>
                </a:solidFill>
                <a:effectLst/>
                <a:latin typeface="+mn-lt"/>
                <a:ea typeface="+mn-ea"/>
                <a:cs typeface="+mn-cs"/>
              </a:rPr>
              <a:t>[Click]</a:t>
            </a:r>
          </a:p>
          <a:p>
            <a:r>
              <a:rPr lang="en-CA" sz="1200" kern="1200" dirty="0">
                <a:solidFill>
                  <a:schemeClr val="tx1"/>
                </a:solidFill>
                <a:effectLst/>
                <a:latin typeface="+mn-lt"/>
                <a:ea typeface="+mn-ea"/>
                <a:cs typeface="+mn-cs"/>
              </a:rPr>
              <a:t>Then this output is normalized based on the code matrix and exposure time settings that were used to capture this image.</a:t>
            </a:r>
          </a:p>
          <a:p>
            <a:r>
              <a:rPr lang="en-CA" sz="1200" kern="1200" dirty="0">
                <a:solidFill>
                  <a:schemeClr val="tx1"/>
                </a:solidFill>
                <a:effectLst/>
                <a:latin typeface="+mn-lt"/>
                <a:ea typeface="+mn-ea"/>
                <a:cs typeface="+mn-cs"/>
              </a:rPr>
              <a:t>[Click]</a:t>
            </a:r>
          </a:p>
          <a:p>
            <a:r>
              <a:rPr lang="en-CA" sz="1200" kern="1200" dirty="0">
                <a:solidFill>
                  <a:schemeClr val="tx1"/>
                </a:solidFill>
                <a:effectLst/>
                <a:latin typeface="+mn-lt"/>
                <a:ea typeface="+mn-ea"/>
                <a:cs typeface="+mn-cs"/>
              </a:rPr>
              <a:t>After normalization, we get the image with a wide dynamic range.</a:t>
            </a:r>
          </a:p>
          <a:p>
            <a:r>
              <a:rPr lang="en-CA" sz="1200" kern="1200" dirty="0">
                <a:solidFill>
                  <a:schemeClr val="tx1"/>
                </a:solidFill>
                <a:effectLst/>
                <a:latin typeface="+mn-lt"/>
                <a:ea typeface="+mn-ea"/>
                <a:cs typeface="+mn-cs"/>
              </a:rPr>
              <a:t>Common technique such as exposure fusion can be used to present the image on conventional displays.</a:t>
            </a:r>
          </a:p>
          <a:p>
            <a:r>
              <a:rPr lang="en-CA" sz="1200" kern="1200" dirty="0">
                <a:solidFill>
                  <a:schemeClr val="tx1"/>
                </a:solidFill>
                <a:effectLst/>
                <a:latin typeface="+mn-lt"/>
                <a:ea typeface="+mn-ea"/>
                <a:cs typeface="+mn-cs"/>
              </a:rPr>
              <a:t>[Click]</a:t>
            </a:r>
          </a:p>
          <a:p>
            <a:r>
              <a:rPr lang="en-CA" sz="1200" kern="1200" dirty="0">
                <a:solidFill>
                  <a:schemeClr val="tx1"/>
                </a:solidFill>
                <a:effectLst/>
                <a:latin typeface="+mn-lt"/>
                <a:ea typeface="+mn-ea"/>
                <a:cs typeface="+mn-cs"/>
              </a:rPr>
              <a:t>Now, this HDR image is used to refine the masks for the next frame.</a:t>
            </a:r>
          </a:p>
          <a:p>
            <a:endParaRPr lang="en-CA" baseline="0" dirty="0"/>
          </a:p>
        </p:txBody>
      </p:sp>
      <p:sp>
        <p:nvSpPr>
          <p:cNvPr id="4" name="Slide Number Placeholder 3"/>
          <p:cNvSpPr>
            <a:spLocks noGrp="1"/>
          </p:cNvSpPr>
          <p:nvPr>
            <p:ph type="sldNum" sz="quarter" idx="10"/>
          </p:nvPr>
        </p:nvSpPr>
        <p:spPr/>
        <p:txBody>
          <a:bodyPr/>
          <a:lstStyle/>
          <a:p>
            <a:fld id="{46C7DEB9-F029-46B9-A977-002EC0A40CFD}" type="slidenum">
              <a:rPr lang="en-CA" smtClean="0"/>
              <a:t>4</a:t>
            </a:fld>
            <a:endParaRPr lang="en-CA"/>
          </a:p>
        </p:txBody>
      </p:sp>
    </p:spTree>
    <p:extLst>
      <p:ext uri="{BB962C8B-B14F-4D97-AF65-F5344CB8AC3E}">
        <p14:creationId xmlns:p14="http://schemas.microsoft.com/office/powerpoint/2010/main" val="15614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top, we see the scene setup using a conventional camera (point to left) and coded-exposure camera in LDR mode (point to right)</a:t>
            </a:r>
          </a:p>
          <a:p>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[CLICK]</a:t>
            </a:r>
          </a:p>
          <a:p>
            <a:r>
              <a:rPr lang="en-CA" sz="1200" kern="1200" dirty="0">
                <a:solidFill>
                  <a:schemeClr val="tx1"/>
                </a:solidFill>
                <a:effectLst/>
                <a:latin typeface="+mn-lt"/>
                <a:ea typeface="+mn-ea"/>
                <a:cs typeface="+mn-cs"/>
              </a:rPr>
              <a:t>Here, we compare the results of three different coding strategies. The top image shows the exposure time of different pixels and the bottom image shows the captured HDR image.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this example, the </a:t>
            </a:r>
            <a:r>
              <a:rPr lang="en-CA" sz="1200" kern="1200" dirty="0" err="1">
                <a:solidFill>
                  <a:schemeClr val="tx1"/>
                </a:solidFill>
                <a:effectLst/>
                <a:latin typeface="+mn-lt"/>
                <a:ea typeface="+mn-ea"/>
                <a:cs typeface="+mn-cs"/>
              </a:rPr>
              <a:t>subframes</a:t>
            </a:r>
            <a:r>
              <a:rPr lang="en-CA" sz="1200" kern="1200" dirty="0">
                <a:solidFill>
                  <a:schemeClr val="tx1"/>
                </a:solidFill>
                <a:effectLst/>
                <a:latin typeface="+mn-lt"/>
                <a:ea typeface="+mn-ea"/>
                <a:cs typeface="+mn-cs"/>
              </a:rPr>
              <a:t> are unary weighted with total exposure high enough to capture the dark scenes, and </a:t>
            </a:r>
          </a:p>
          <a:p>
            <a:r>
              <a:rPr lang="en-CA" sz="1200" kern="1200" dirty="0">
                <a:solidFill>
                  <a:schemeClr val="tx1"/>
                </a:solidFill>
                <a:effectLst/>
                <a:latin typeface="+mn-lt"/>
                <a:ea typeface="+mn-ea"/>
                <a:cs typeface="+mn-cs"/>
              </a:rPr>
              <a:t>[CLICK]</a:t>
            </a:r>
          </a:p>
          <a:p>
            <a:r>
              <a:rPr lang="en-CA" sz="1200" kern="1200" dirty="0">
                <a:solidFill>
                  <a:schemeClr val="tx1"/>
                </a:solidFill>
                <a:effectLst/>
                <a:latin typeface="+mn-lt"/>
                <a:ea typeface="+mn-ea"/>
                <a:cs typeface="+mn-cs"/>
              </a:rPr>
              <a:t>in the</a:t>
            </a:r>
            <a:r>
              <a:rPr lang="en-CA" sz="1200" kern="1200" baseline="0" dirty="0">
                <a:solidFill>
                  <a:schemeClr val="tx1"/>
                </a:solidFill>
                <a:effectLst/>
                <a:latin typeface="+mn-lt"/>
                <a:ea typeface="+mn-ea"/>
                <a:cs typeface="+mn-cs"/>
              </a:rPr>
              <a:t> second</a:t>
            </a:r>
            <a:r>
              <a:rPr lang="en-CA" sz="1200" kern="1200" dirty="0">
                <a:solidFill>
                  <a:schemeClr val="tx1"/>
                </a:solidFill>
                <a:effectLst/>
                <a:latin typeface="+mn-lt"/>
                <a:ea typeface="+mn-ea"/>
                <a:cs typeface="+mn-cs"/>
              </a:rPr>
              <a:t> example also the</a:t>
            </a:r>
            <a:r>
              <a:rPr lang="en-CA" sz="1200" kern="1200" baseline="0" dirty="0">
                <a:solidFill>
                  <a:schemeClr val="tx1"/>
                </a:solidFill>
                <a:effectLst/>
                <a:latin typeface="+mn-lt"/>
                <a:ea typeface="+mn-ea"/>
                <a:cs typeface="+mn-cs"/>
              </a:rPr>
              <a:t> </a:t>
            </a:r>
            <a:r>
              <a:rPr lang="en-CA" sz="1200" kern="1200" baseline="0" dirty="0" err="1">
                <a:solidFill>
                  <a:schemeClr val="tx1"/>
                </a:solidFill>
                <a:effectLst/>
                <a:latin typeface="+mn-lt"/>
                <a:ea typeface="+mn-ea"/>
                <a:cs typeface="+mn-cs"/>
              </a:rPr>
              <a:t>subframes</a:t>
            </a:r>
            <a:r>
              <a:rPr lang="en-CA" sz="1200" kern="1200" baseline="0" dirty="0">
                <a:solidFill>
                  <a:schemeClr val="tx1"/>
                </a:solidFill>
                <a:effectLst/>
                <a:latin typeface="+mn-lt"/>
                <a:ea typeface="+mn-ea"/>
                <a:cs typeface="+mn-cs"/>
              </a:rPr>
              <a:t> are unary weighted but</a:t>
            </a:r>
            <a:r>
              <a:rPr lang="en-CA" sz="1200" kern="1200" dirty="0">
                <a:solidFill>
                  <a:schemeClr val="tx1"/>
                </a:solidFill>
                <a:effectLst/>
                <a:latin typeface="+mn-lt"/>
                <a:ea typeface="+mn-ea"/>
                <a:cs typeface="+mn-cs"/>
              </a:rPr>
              <a:t> the unit </a:t>
            </a:r>
            <a:r>
              <a:rPr lang="en-CA" sz="1200" kern="1200" dirty="0" err="1">
                <a:solidFill>
                  <a:schemeClr val="tx1"/>
                </a:solidFill>
                <a:effectLst/>
                <a:latin typeface="+mn-lt"/>
                <a:ea typeface="+mn-ea"/>
                <a:cs typeface="+mn-cs"/>
              </a:rPr>
              <a:t>subframe</a:t>
            </a:r>
            <a:r>
              <a:rPr lang="en-CA" sz="1200" kern="1200" dirty="0">
                <a:solidFill>
                  <a:schemeClr val="tx1"/>
                </a:solidFill>
                <a:effectLst/>
                <a:latin typeface="+mn-lt"/>
                <a:ea typeface="+mn-ea"/>
                <a:cs typeface="+mn-cs"/>
              </a:rPr>
              <a:t> time is short enough [CLICK] to capture the bright scenes</a:t>
            </a:r>
            <a:r>
              <a:rPr lang="en-CA" sz="1200" kern="1200" baseline="0" dirty="0">
                <a:solidFill>
                  <a:schemeClr val="tx1"/>
                </a:solidFill>
                <a:effectLst/>
                <a:latin typeface="+mn-lt"/>
                <a:ea typeface="+mn-ea"/>
                <a:cs typeface="+mn-cs"/>
              </a:rPr>
              <a:t> w/o saturating the pixels.</a:t>
            </a:r>
          </a:p>
          <a:p>
            <a:r>
              <a:rPr lang="en-CA" sz="120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We propose the binary weighted </a:t>
            </a:r>
            <a:r>
              <a:rPr lang="en-CA" sz="1200" kern="1200" dirty="0" err="1">
                <a:solidFill>
                  <a:schemeClr val="tx1"/>
                </a:solidFill>
                <a:effectLst/>
                <a:latin typeface="+mn-lt"/>
                <a:ea typeface="+mn-ea"/>
                <a:cs typeface="+mn-cs"/>
              </a:rPr>
              <a:t>subframe</a:t>
            </a:r>
            <a:r>
              <a:rPr lang="en-CA" sz="1200" kern="1200" dirty="0">
                <a:solidFill>
                  <a:schemeClr val="tx1"/>
                </a:solidFill>
                <a:effectLst/>
                <a:latin typeface="+mn-lt"/>
                <a:ea typeface="+mn-ea"/>
                <a:cs typeface="+mn-cs"/>
              </a:rPr>
              <a:t> scheme. In this example,</a:t>
            </a:r>
            <a:r>
              <a:rPr lang="en-CA" sz="1200" kern="1200" baseline="0" dirty="0">
                <a:solidFill>
                  <a:schemeClr val="tx1"/>
                </a:solidFill>
                <a:effectLst/>
                <a:latin typeface="+mn-lt"/>
                <a:ea typeface="+mn-ea"/>
                <a:cs typeface="+mn-cs"/>
              </a:rPr>
              <a:t> t</a:t>
            </a:r>
            <a:r>
              <a:rPr lang="en-CA" sz="1200" kern="1200" dirty="0">
                <a:solidFill>
                  <a:schemeClr val="tx1"/>
                </a:solidFill>
                <a:effectLst/>
                <a:latin typeface="+mn-lt"/>
                <a:ea typeface="+mn-ea"/>
                <a:cs typeface="+mn-cs"/>
              </a:rPr>
              <a:t>otal exposure time is long enough to capture dark scenes</a:t>
            </a:r>
            <a:r>
              <a:rPr lang="en-CA" sz="1200" kern="1200" baseline="0" dirty="0">
                <a:solidFill>
                  <a:schemeClr val="tx1"/>
                </a:solidFill>
                <a:effectLst/>
                <a:latin typeface="+mn-lt"/>
                <a:ea typeface="+mn-ea"/>
                <a:cs typeface="+mn-cs"/>
              </a:rPr>
              <a:t> and t</a:t>
            </a:r>
            <a:r>
              <a:rPr lang="en-CA" sz="1200" kern="1200" dirty="0">
                <a:solidFill>
                  <a:schemeClr val="tx1"/>
                </a:solidFill>
                <a:effectLst/>
                <a:latin typeface="+mn-lt"/>
                <a:ea typeface="+mn-ea"/>
                <a:cs typeface="+mn-cs"/>
              </a:rPr>
              <a:t>he exposure time for first </a:t>
            </a:r>
            <a:r>
              <a:rPr lang="en-CA" sz="1200" kern="1200" dirty="0" err="1">
                <a:solidFill>
                  <a:schemeClr val="tx1"/>
                </a:solidFill>
                <a:effectLst/>
                <a:latin typeface="+mn-lt"/>
                <a:ea typeface="+mn-ea"/>
                <a:cs typeface="+mn-cs"/>
              </a:rPr>
              <a:t>subframe</a:t>
            </a:r>
            <a:r>
              <a:rPr lang="en-CA" sz="1200" kern="1200" dirty="0">
                <a:solidFill>
                  <a:schemeClr val="tx1"/>
                </a:solidFill>
                <a:effectLst/>
                <a:latin typeface="+mn-lt"/>
                <a:ea typeface="+mn-ea"/>
                <a:cs typeface="+mn-cs"/>
              </a:rPr>
              <a:t> is short enough to capture the bright scenes.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conclude, in this paper, we present a method to extend the dynamic range of the image sensor at its native resolution using scene-aware per-pixel-coded exposure.</a:t>
            </a:r>
          </a:p>
        </p:txBody>
      </p:sp>
      <p:sp>
        <p:nvSpPr>
          <p:cNvPr id="4" name="Slide Number Placeholder 3"/>
          <p:cNvSpPr>
            <a:spLocks noGrp="1"/>
          </p:cNvSpPr>
          <p:nvPr>
            <p:ph type="sldNum" sz="quarter" idx="5"/>
          </p:nvPr>
        </p:nvSpPr>
        <p:spPr/>
        <p:txBody>
          <a:bodyPr/>
          <a:lstStyle/>
          <a:p>
            <a:fld id="{46C7DEB9-F029-46B9-A977-002EC0A40CFD}" type="slidenum">
              <a:rPr lang="en-CA" smtClean="0"/>
              <a:t>5</a:t>
            </a:fld>
            <a:endParaRPr lang="en-CA"/>
          </a:p>
        </p:txBody>
      </p:sp>
    </p:spTree>
    <p:extLst>
      <p:ext uri="{BB962C8B-B14F-4D97-AF65-F5344CB8AC3E}">
        <p14:creationId xmlns:p14="http://schemas.microsoft.com/office/powerpoint/2010/main" val="1954562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0765" y="325894"/>
            <a:ext cx="8863912" cy="1470394"/>
          </a:xfrm>
        </p:spPr>
        <p:txBody>
          <a:bodyPr/>
          <a:lstStyle>
            <a:lvl1pPr>
              <a:defRPr sz="4400"/>
            </a:lvl1pPr>
          </a:lstStyle>
          <a:p>
            <a:r>
              <a:rPr lang="en-US" dirty="0"/>
              <a:t>Click to edit Master title style</a:t>
            </a:r>
          </a:p>
        </p:txBody>
      </p:sp>
      <p:sp>
        <p:nvSpPr>
          <p:cNvPr id="3" name="Subtitle 2"/>
          <p:cNvSpPr>
            <a:spLocks noGrp="1"/>
          </p:cNvSpPr>
          <p:nvPr>
            <p:ph type="subTitle" idx="1"/>
          </p:nvPr>
        </p:nvSpPr>
        <p:spPr>
          <a:xfrm>
            <a:off x="1372321" y="1974350"/>
            <a:ext cx="6400799" cy="1752664"/>
          </a:xfrm>
        </p:spPr>
        <p:txBody>
          <a:bodyPr/>
          <a:lstStyle>
            <a:lvl1pPr marL="0" indent="0" algn="ctr">
              <a:buNone/>
              <a:defRPr/>
            </a:lvl1pPr>
            <a:lvl2pPr marL="233309" indent="0" algn="ctr">
              <a:buNone/>
              <a:defRPr/>
            </a:lvl2pPr>
            <a:lvl3pPr marL="466619" indent="0" algn="ctr">
              <a:buNone/>
              <a:defRPr/>
            </a:lvl3pPr>
            <a:lvl4pPr marL="699928" indent="0" algn="ctr">
              <a:buNone/>
              <a:defRPr/>
            </a:lvl4pPr>
            <a:lvl5pPr marL="933236" indent="0" algn="ctr">
              <a:buNone/>
              <a:defRPr/>
            </a:lvl5pPr>
            <a:lvl6pPr marL="1166546" indent="0" algn="ctr">
              <a:buNone/>
              <a:defRPr/>
            </a:lvl6pPr>
            <a:lvl7pPr marL="1399855" indent="0" algn="ctr">
              <a:buNone/>
              <a:defRPr/>
            </a:lvl7pPr>
            <a:lvl8pPr marL="1633164" indent="0" algn="ctr">
              <a:buNone/>
              <a:defRPr/>
            </a:lvl8pPr>
            <a:lvl9pPr marL="1866473" indent="0" algn="ctr">
              <a:buNone/>
              <a:defRPr/>
            </a:lvl9pPr>
          </a:lstStyle>
          <a:p>
            <a:r>
              <a:rPr lang="en-US" dirty="0"/>
              <a:t>Click to edit Master subtitle style</a:t>
            </a:r>
          </a:p>
        </p:txBody>
      </p:sp>
    </p:spTree>
    <p:extLst>
      <p:ext uri="{BB962C8B-B14F-4D97-AF65-F5344CB8AC3E}">
        <p14:creationId xmlns:p14="http://schemas.microsoft.com/office/powerpoint/2010/main" val="6654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667264"/>
          </a:xfrm>
        </p:spPr>
        <p:txBody>
          <a:bodyPr/>
          <a:lstStyle>
            <a:lvl1pPr marL="0">
              <a:defRPr sz="4000">
                <a:solidFill>
                  <a:srgbClr val="3333CC"/>
                </a:solidFill>
              </a:defRPr>
            </a:lvl1pPr>
          </a:lstStyle>
          <a:p>
            <a:r>
              <a:rPr lang="en-US" dirty="0"/>
              <a:t>Click to edit Master title style</a:t>
            </a:r>
          </a:p>
        </p:txBody>
      </p:sp>
      <p:sp>
        <p:nvSpPr>
          <p:cNvPr id="3" name="Content Placeholder 2"/>
          <p:cNvSpPr>
            <a:spLocks noGrp="1"/>
          </p:cNvSpPr>
          <p:nvPr>
            <p:ph idx="1"/>
          </p:nvPr>
        </p:nvSpPr>
        <p:spPr>
          <a:xfrm>
            <a:off x="263612" y="807308"/>
            <a:ext cx="8615340" cy="5321980"/>
          </a:xfrm>
        </p:spPr>
        <p:txBody>
          <a:bodyPr/>
          <a:lstStyle>
            <a:lvl1pPr>
              <a:buSzPct val="100000"/>
              <a:defRPr sz="3200"/>
            </a:lvl1pPr>
            <a:lvl2pPr>
              <a:defRPr sz="2800"/>
            </a:lvl2pPr>
            <a:lvl3pPr>
              <a:defRPr sz="2000"/>
            </a:lvl3pPr>
            <a:lvl4pPr>
              <a:defRPr sz="1600">
                <a:solidFill>
                  <a:srgbClr val="7030A0"/>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7197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20" y="1"/>
            <a:ext cx="9144002" cy="1143481"/>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dirty="0"/>
              <a:t>Click to edit the title text format</a:t>
            </a:r>
          </a:p>
        </p:txBody>
      </p:sp>
      <p:sp>
        <p:nvSpPr>
          <p:cNvPr id="1027" name="Rectangle 3"/>
          <p:cNvSpPr>
            <a:spLocks noGrp="1" noChangeArrowheads="1"/>
          </p:cNvSpPr>
          <p:nvPr>
            <p:ph type="body" idx="1"/>
          </p:nvPr>
        </p:nvSpPr>
        <p:spPr bwMode="auto">
          <a:xfrm>
            <a:off x="457921" y="1143482"/>
            <a:ext cx="8226721" cy="498580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8" name="Rectangle 4"/>
          <p:cNvSpPr>
            <a:spLocks noChangeArrowheads="1"/>
          </p:cNvSpPr>
          <p:nvPr/>
        </p:nvSpPr>
        <p:spPr bwMode="auto">
          <a:xfrm>
            <a:off x="457921" y="6247376"/>
            <a:ext cx="2126881" cy="472370"/>
          </a:xfrm>
          <a:prstGeom prst="rect">
            <a:avLst/>
          </a:prstGeom>
          <a:noFill/>
          <a:ln w="9525">
            <a:noFill/>
            <a:round/>
            <a:headEnd/>
            <a:tailEnd/>
          </a:ln>
        </p:spPr>
        <p:txBody>
          <a:bodyPr lIns="0" tIns="0" rIns="0" bIns="0"/>
          <a:lstStyle/>
          <a:p>
            <a:pPr hangingPunct="0">
              <a:lnSpc>
                <a:spcPct val="93000"/>
              </a:lnSpc>
              <a:buClr>
                <a:srgbClr val="000000"/>
              </a:buClr>
              <a:buSzPct val="45000"/>
              <a:buFont typeface="StarSymbol"/>
              <a:buNone/>
              <a:tabLst>
                <a:tab pos="369407" algn="l"/>
                <a:tab pos="738812" algn="l"/>
                <a:tab pos="1108219" algn="l"/>
              </a:tabLst>
            </a:pPr>
            <a:endParaRPr lang="en-US" sz="715">
              <a:solidFill>
                <a:srgbClr val="000000"/>
              </a:solidFill>
              <a:latin typeface="Times New Roman" pitchFamily="18" charset="0"/>
            </a:endParaRPr>
          </a:p>
        </p:txBody>
      </p:sp>
      <p:sp>
        <p:nvSpPr>
          <p:cNvPr id="1029" name="Rectangle 5"/>
          <p:cNvSpPr>
            <a:spLocks noChangeArrowheads="1"/>
          </p:cNvSpPr>
          <p:nvPr/>
        </p:nvSpPr>
        <p:spPr bwMode="auto">
          <a:xfrm>
            <a:off x="3246928" y="6247376"/>
            <a:ext cx="2897280" cy="472370"/>
          </a:xfrm>
          <a:prstGeom prst="rect">
            <a:avLst/>
          </a:prstGeom>
          <a:noFill/>
          <a:ln w="9525">
            <a:noFill/>
            <a:round/>
            <a:headEnd/>
            <a:tailEnd/>
          </a:ln>
        </p:spPr>
        <p:txBody>
          <a:bodyPr lIns="0" tIns="0" rIns="0" bIns="0"/>
          <a:lstStyle/>
          <a:p>
            <a:pPr algn="ctr" hangingPunct="0">
              <a:lnSpc>
                <a:spcPct val="93000"/>
              </a:lnSpc>
              <a:buClr>
                <a:srgbClr val="000000"/>
              </a:buClr>
              <a:buSzPct val="45000"/>
              <a:buFont typeface="StarSymbol"/>
              <a:buNone/>
              <a:tabLst>
                <a:tab pos="369407" algn="l"/>
                <a:tab pos="738812" algn="l"/>
                <a:tab pos="1108219" algn="l"/>
                <a:tab pos="1477625" algn="l"/>
              </a:tabLst>
            </a:pPr>
            <a:endParaRPr lang="en-US" sz="715">
              <a:solidFill>
                <a:sysClr val="windowText" lastClr="000000"/>
              </a:solidFill>
              <a:latin typeface="Times New Roman" pitchFamily="18" charset="0"/>
            </a:endParaRPr>
          </a:p>
        </p:txBody>
      </p:sp>
      <p:sp>
        <p:nvSpPr>
          <p:cNvPr id="2" name="TextBox 1"/>
          <p:cNvSpPr txBox="1"/>
          <p:nvPr userDrawn="1"/>
        </p:nvSpPr>
        <p:spPr>
          <a:xfrm>
            <a:off x="8460419" y="6551720"/>
            <a:ext cx="682863" cy="306280"/>
          </a:xfrm>
          <a:prstGeom prst="rect">
            <a:avLst/>
          </a:prstGeom>
          <a:noFill/>
          <a:ln>
            <a:noFill/>
          </a:ln>
        </p:spPr>
        <p:txBody>
          <a:bodyPr wrap="square" rtlCol="0" anchor="ctr" anchorCtr="0">
            <a:noAutofit/>
          </a:bodyPr>
          <a:lstStyle/>
          <a:p>
            <a:pPr algn="r"/>
            <a:fld id="{0643ABC2-2CB0-434D-91D4-E5D3ED5347E8}" type="slidenum">
              <a:rPr lang="en-CA" sz="1400" smtClean="0">
                <a:solidFill>
                  <a:srgbClr val="3333CC"/>
                </a:solidFill>
              </a:rPr>
              <a:pPr algn="r"/>
              <a:t>‹#›</a:t>
            </a:fld>
            <a:endParaRPr lang="en-CA" sz="1400" dirty="0" err="1">
              <a:solidFill>
                <a:srgbClr val="3333CC"/>
              </a:solidFill>
            </a:endParaRPr>
          </a:p>
        </p:txBody>
      </p:sp>
    </p:spTree>
    <p:extLst>
      <p:ext uri="{BB962C8B-B14F-4D97-AF65-F5344CB8AC3E}">
        <p14:creationId xmlns:p14="http://schemas.microsoft.com/office/powerpoint/2010/main" val="4127373611"/>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marL="550869" indent="-110984" algn="ctr" defTabSz="233309" rtl="0" eaLnBrk="0" fontAlgn="ctr" hangingPunct="0">
        <a:lnSpc>
          <a:spcPct val="93000"/>
        </a:lnSpc>
        <a:spcBef>
          <a:spcPct val="0"/>
        </a:spcBef>
        <a:spcAft>
          <a:spcPct val="0"/>
        </a:spcAft>
        <a:buClr>
          <a:srgbClr val="000000"/>
        </a:buClr>
        <a:buSzPct val="45000"/>
        <a:buFont typeface="StarSymbol"/>
        <a:defRPr sz="3600">
          <a:solidFill>
            <a:srgbClr val="3333CC"/>
          </a:solidFill>
          <a:latin typeface="+mj-lt"/>
          <a:ea typeface="+mj-ea"/>
          <a:cs typeface="+mj-cs"/>
        </a:defRPr>
      </a:lvl1pPr>
      <a:lvl2pPr marL="550869" indent="-110984" algn="ctr" defTabSz="233309" rtl="0" eaLnBrk="0" fontAlgn="ctr" hangingPunct="0">
        <a:lnSpc>
          <a:spcPct val="93000"/>
        </a:lnSpc>
        <a:spcBef>
          <a:spcPct val="0"/>
        </a:spcBef>
        <a:spcAft>
          <a:spcPct val="0"/>
        </a:spcAft>
        <a:buClr>
          <a:srgbClr val="000000"/>
        </a:buClr>
        <a:buSzPct val="45000"/>
        <a:buFont typeface="StarSymbol"/>
        <a:defRPr sz="2246">
          <a:solidFill>
            <a:schemeClr val="accent2"/>
          </a:solidFill>
          <a:latin typeface="Arial" pitchFamily="34" charset="0"/>
        </a:defRPr>
      </a:lvl2pPr>
      <a:lvl3pPr marL="550869" indent="-110984" algn="ctr" defTabSz="233309" rtl="0" eaLnBrk="0" fontAlgn="ctr" hangingPunct="0">
        <a:lnSpc>
          <a:spcPct val="93000"/>
        </a:lnSpc>
        <a:spcBef>
          <a:spcPct val="0"/>
        </a:spcBef>
        <a:spcAft>
          <a:spcPct val="0"/>
        </a:spcAft>
        <a:buClr>
          <a:srgbClr val="000000"/>
        </a:buClr>
        <a:buSzPct val="45000"/>
        <a:buFont typeface="StarSymbol"/>
        <a:defRPr sz="2246">
          <a:solidFill>
            <a:schemeClr val="accent2"/>
          </a:solidFill>
          <a:latin typeface="Arial" pitchFamily="34" charset="0"/>
        </a:defRPr>
      </a:lvl3pPr>
      <a:lvl4pPr marL="550869" indent="-110984" algn="ctr" defTabSz="233309" rtl="0" eaLnBrk="0" fontAlgn="ctr" hangingPunct="0">
        <a:lnSpc>
          <a:spcPct val="93000"/>
        </a:lnSpc>
        <a:spcBef>
          <a:spcPct val="0"/>
        </a:spcBef>
        <a:spcAft>
          <a:spcPct val="0"/>
        </a:spcAft>
        <a:buClr>
          <a:srgbClr val="000000"/>
        </a:buClr>
        <a:buSzPct val="45000"/>
        <a:buFont typeface="StarSymbol"/>
        <a:defRPr sz="2246">
          <a:solidFill>
            <a:schemeClr val="accent2"/>
          </a:solidFill>
          <a:latin typeface="Arial" pitchFamily="34" charset="0"/>
        </a:defRPr>
      </a:lvl4pPr>
      <a:lvl5pPr marL="550869" indent="-110984" algn="ctr" defTabSz="233309" rtl="0" eaLnBrk="0" fontAlgn="ctr" hangingPunct="0">
        <a:lnSpc>
          <a:spcPct val="93000"/>
        </a:lnSpc>
        <a:spcBef>
          <a:spcPct val="0"/>
        </a:spcBef>
        <a:spcAft>
          <a:spcPct val="0"/>
        </a:spcAft>
        <a:buClr>
          <a:srgbClr val="000000"/>
        </a:buClr>
        <a:buSzPct val="45000"/>
        <a:buFont typeface="StarSymbol"/>
        <a:defRPr sz="2246">
          <a:solidFill>
            <a:schemeClr val="accent2"/>
          </a:solidFill>
          <a:latin typeface="Arial" pitchFamily="34" charset="0"/>
        </a:defRPr>
      </a:lvl5pPr>
      <a:lvl6pPr marL="784178" indent="-110984" algn="ctr" defTabSz="233309" rtl="0" fontAlgn="ctr">
        <a:lnSpc>
          <a:spcPct val="93000"/>
        </a:lnSpc>
        <a:spcBef>
          <a:spcPct val="0"/>
        </a:spcBef>
        <a:spcAft>
          <a:spcPct val="0"/>
        </a:spcAft>
        <a:buClr>
          <a:srgbClr val="000000"/>
        </a:buClr>
        <a:buSzPct val="45000"/>
        <a:buFont typeface="StarSymbol" charset="0"/>
        <a:defRPr sz="2246">
          <a:solidFill>
            <a:schemeClr val="accent2"/>
          </a:solidFill>
          <a:latin typeface="Arial" pitchFamily="34" charset="0"/>
        </a:defRPr>
      </a:lvl6pPr>
      <a:lvl7pPr marL="1017488" indent="-110984" algn="ctr" defTabSz="233309" rtl="0" fontAlgn="ctr">
        <a:lnSpc>
          <a:spcPct val="93000"/>
        </a:lnSpc>
        <a:spcBef>
          <a:spcPct val="0"/>
        </a:spcBef>
        <a:spcAft>
          <a:spcPct val="0"/>
        </a:spcAft>
        <a:buClr>
          <a:srgbClr val="000000"/>
        </a:buClr>
        <a:buSzPct val="45000"/>
        <a:buFont typeface="StarSymbol" charset="0"/>
        <a:defRPr sz="2246">
          <a:solidFill>
            <a:schemeClr val="accent2"/>
          </a:solidFill>
          <a:latin typeface="Arial" pitchFamily="34" charset="0"/>
        </a:defRPr>
      </a:lvl7pPr>
      <a:lvl8pPr marL="1250797" indent="-110984" algn="ctr" defTabSz="233309" rtl="0" fontAlgn="ctr">
        <a:lnSpc>
          <a:spcPct val="93000"/>
        </a:lnSpc>
        <a:spcBef>
          <a:spcPct val="0"/>
        </a:spcBef>
        <a:spcAft>
          <a:spcPct val="0"/>
        </a:spcAft>
        <a:buClr>
          <a:srgbClr val="000000"/>
        </a:buClr>
        <a:buSzPct val="45000"/>
        <a:buFont typeface="StarSymbol" charset="0"/>
        <a:defRPr sz="2246">
          <a:solidFill>
            <a:schemeClr val="accent2"/>
          </a:solidFill>
          <a:latin typeface="Arial" pitchFamily="34" charset="0"/>
        </a:defRPr>
      </a:lvl8pPr>
      <a:lvl9pPr marL="1484106" indent="-110984" algn="ctr" defTabSz="233309" rtl="0" fontAlgn="ctr">
        <a:lnSpc>
          <a:spcPct val="93000"/>
        </a:lnSpc>
        <a:spcBef>
          <a:spcPct val="0"/>
        </a:spcBef>
        <a:spcAft>
          <a:spcPct val="0"/>
        </a:spcAft>
        <a:buClr>
          <a:srgbClr val="000000"/>
        </a:buClr>
        <a:buSzPct val="45000"/>
        <a:buFont typeface="StarSymbol" charset="0"/>
        <a:defRPr sz="2246">
          <a:solidFill>
            <a:schemeClr val="accent2"/>
          </a:solidFill>
          <a:latin typeface="Arial" pitchFamily="34" charset="0"/>
        </a:defRPr>
      </a:lvl9pPr>
    </p:titleStyle>
    <p:bodyStyle>
      <a:lvl1pPr marL="220348" indent="-165261" algn="l" defTabSz="233309" rtl="0" eaLnBrk="0" fontAlgn="ctr" hangingPunct="0">
        <a:lnSpc>
          <a:spcPct val="93000"/>
        </a:lnSpc>
        <a:spcBef>
          <a:spcPct val="0"/>
        </a:spcBef>
        <a:spcAft>
          <a:spcPts val="728"/>
        </a:spcAft>
        <a:buClr>
          <a:srgbClr val="000000"/>
        </a:buClr>
        <a:buSzPct val="45000"/>
        <a:buFont typeface="StarSymbol"/>
        <a:buChar char="●"/>
        <a:defRPr sz="2700">
          <a:solidFill>
            <a:srgbClr val="000066"/>
          </a:solidFill>
          <a:latin typeface="+mn-lt"/>
          <a:ea typeface="+mn-ea"/>
          <a:cs typeface="+mn-cs"/>
        </a:defRPr>
      </a:lvl1pPr>
      <a:lvl2pPr marL="439886" indent="-145818" algn="l" defTabSz="233309" rtl="0" eaLnBrk="0" fontAlgn="ctr" hangingPunct="0">
        <a:lnSpc>
          <a:spcPct val="93000"/>
        </a:lnSpc>
        <a:spcBef>
          <a:spcPct val="0"/>
        </a:spcBef>
        <a:spcAft>
          <a:spcPts val="581"/>
        </a:spcAft>
        <a:buClr>
          <a:srgbClr val="000000"/>
        </a:buClr>
        <a:buSzPct val="75000"/>
        <a:buFont typeface="Symbol" pitchFamily="18" charset="2"/>
        <a:buChar char=""/>
        <a:defRPr sz="2400">
          <a:solidFill>
            <a:srgbClr val="3333FF"/>
          </a:solidFill>
          <a:latin typeface="+mn-lt"/>
        </a:defRPr>
      </a:lvl2pPr>
      <a:lvl3pPr marL="661043" indent="-110174" algn="l" defTabSz="233309" rtl="0" eaLnBrk="0" fontAlgn="ctr" hangingPunct="0">
        <a:lnSpc>
          <a:spcPct val="93000"/>
        </a:lnSpc>
        <a:spcBef>
          <a:spcPct val="0"/>
        </a:spcBef>
        <a:spcAft>
          <a:spcPts val="434"/>
        </a:spcAft>
        <a:buClr>
          <a:srgbClr val="000000"/>
        </a:buClr>
        <a:buSzPct val="45000"/>
        <a:buFont typeface="StarSymbol"/>
        <a:buChar char="●"/>
        <a:defRPr sz="1800">
          <a:solidFill>
            <a:srgbClr val="3366FF"/>
          </a:solidFill>
          <a:latin typeface="+mn-lt"/>
        </a:defRPr>
      </a:lvl3pPr>
      <a:lvl4pPr marL="881390" indent="-110174" algn="l" defTabSz="233309" rtl="0" eaLnBrk="0" fontAlgn="ctr" hangingPunct="0">
        <a:lnSpc>
          <a:spcPct val="93000"/>
        </a:lnSpc>
        <a:spcBef>
          <a:spcPct val="0"/>
        </a:spcBef>
        <a:spcAft>
          <a:spcPts val="294"/>
        </a:spcAft>
        <a:buClr>
          <a:srgbClr val="000000"/>
        </a:buClr>
        <a:buSzPct val="75000"/>
        <a:buFont typeface="Symbol" pitchFamily="18" charset="2"/>
        <a:buChar char=""/>
        <a:defRPr sz="1500">
          <a:solidFill>
            <a:srgbClr val="000000"/>
          </a:solidFill>
          <a:latin typeface="+mn-lt"/>
        </a:defRPr>
      </a:lvl4pPr>
      <a:lvl5pPr marL="1101738" indent="-110174" algn="l" defTabSz="233309" rtl="0" eaLnBrk="0" fontAlgn="ctr" hangingPunct="0">
        <a:lnSpc>
          <a:spcPct val="93000"/>
        </a:lnSpc>
        <a:spcBef>
          <a:spcPct val="0"/>
        </a:spcBef>
        <a:spcAft>
          <a:spcPts val="147"/>
        </a:spcAft>
        <a:buClr>
          <a:srgbClr val="000000"/>
        </a:buClr>
        <a:buSzPct val="45000"/>
        <a:buFont typeface="StarSymbol"/>
        <a:buChar char="●"/>
        <a:defRPr sz="1350">
          <a:solidFill>
            <a:srgbClr val="000000"/>
          </a:solidFill>
          <a:latin typeface="+mn-lt"/>
        </a:defRPr>
      </a:lvl5pPr>
      <a:lvl6pPr marL="1335047" indent="-110174" algn="l" defTabSz="233309" rtl="0" fontAlgn="ctr">
        <a:lnSpc>
          <a:spcPct val="93000"/>
        </a:lnSpc>
        <a:spcBef>
          <a:spcPct val="0"/>
        </a:spcBef>
        <a:spcAft>
          <a:spcPts val="147"/>
        </a:spcAft>
        <a:buClr>
          <a:srgbClr val="000000"/>
        </a:buClr>
        <a:buSzPct val="45000"/>
        <a:buFont typeface="StarSymbol" charset="0"/>
        <a:buChar char="●"/>
        <a:defRPr sz="1021">
          <a:solidFill>
            <a:srgbClr val="000000"/>
          </a:solidFill>
          <a:latin typeface="+mn-lt"/>
        </a:defRPr>
      </a:lvl6pPr>
      <a:lvl7pPr marL="1568356" indent="-110174" algn="l" defTabSz="233309" rtl="0" fontAlgn="ctr">
        <a:lnSpc>
          <a:spcPct val="93000"/>
        </a:lnSpc>
        <a:spcBef>
          <a:spcPct val="0"/>
        </a:spcBef>
        <a:spcAft>
          <a:spcPts val="147"/>
        </a:spcAft>
        <a:buClr>
          <a:srgbClr val="000000"/>
        </a:buClr>
        <a:buSzPct val="45000"/>
        <a:buFont typeface="StarSymbol" charset="0"/>
        <a:buChar char="●"/>
        <a:defRPr sz="1021">
          <a:solidFill>
            <a:srgbClr val="000000"/>
          </a:solidFill>
          <a:latin typeface="+mn-lt"/>
        </a:defRPr>
      </a:lvl7pPr>
      <a:lvl8pPr marL="1801665" indent="-110174" algn="l" defTabSz="233309" rtl="0" fontAlgn="ctr">
        <a:lnSpc>
          <a:spcPct val="93000"/>
        </a:lnSpc>
        <a:spcBef>
          <a:spcPct val="0"/>
        </a:spcBef>
        <a:spcAft>
          <a:spcPts val="147"/>
        </a:spcAft>
        <a:buClr>
          <a:srgbClr val="000000"/>
        </a:buClr>
        <a:buSzPct val="45000"/>
        <a:buFont typeface="StarSymbol" charset="0"/>
        <a:buChar char="●"/>
        <a:defRPr sz="1021">
          <a:solidFill>
            <a:srgbClr val="000000"/>
          </a:solidFill>
          <a:latin typeface="+mn-lt"/>
        </a:defRPr>
      </a:lvl8pPr>
      <a:lvl9pPr marL="2034974" indent="-110174" algn="l" defTabSz="233309" rtl="0" fontAlgn="ctr">
        <a:lnSpc>
          <a:spcPct val="93000"/>
        </a:lnSpc>
        <a:spcBef>
          <a:spcPct val="0"/>
        </a:spcBef>
        <a:spcAft>
          <a:spcPts val="147"/>
        </a:spcAft>
        <a:buClr>
          <a:srgbClr val="000000"/>
        </a:buClr>
        <a:buSzPct val="45000"/>
        <a:buFont typeface="StarSymbol" charset="0"/>
        <a:buChar char="●"/>
        <a:defRPr sz="1021">
          <a:solidFill>
            <a:srgbClr val="000000"/>
          </a:solidFill>
          <a:latin typeface="+mn-lt"/>
        </a:defRPr>
      </a:lvl9pPr>
    </p:bodyStyle>
    <p:otherStyle>
      <a:defPPr>
        <a:defRPr lang="en-US"/>
      </a:defPPr>
      <a:lvl1pPr marL="0" algn="l" defTabSz="466619" rtl="0" eaLnBrk="1" latinLnBrk="0" hangingPunct="1">
        <a:defRPr sz="919" kern="1200">
          <a:solidFill>
            <a:schemeClr val="tx1"/>
          </a:solidFill>
          <a:latin typeface="+mn-lt"/>
          <a:ea typeface="+mn-ea"/>
          <a:cs typeface="+mn-cs"/>
        </a:defRPr>
      </a:lvl1pPr>
      <a:lvl2pPr marL="233309" algn="l" defTabSz="466619" rtl="0" eaLnBrk="1" latinLnBrk="0" hangingPunct="1">
        <a:defRPr sz="919" kern="1200">
          <a:solidFill>
            <a:schemeClr val="tx1"/>
          </a:solidFill>
          <a:latin typeface="+mn-lt"/>
          <a:ea typeface="+mn-ea"/>
          <a:cs typeface="+mn-cs"/>
        </a:defRPr>
      </a:lvl2pPr>
      <a:lvl3pPr marL="466619" algn="l" defTabSz="466619" rtl="0" eaLnBrk="1" latinLnBrk="0" hangingPunct="1">
        <a:defRPr sz="919" kern="1200">
          <a:solidFill>
            <a:schemeClr val="tx1"/>
          </a:solidFill>
          <a:latin typeface="+mn-lt"/>
          <a:ea typeface="+mn-ea"/>
          <a:cs typeface="+mn-cs"/>
        </a:defRPr>
      </a:lvl3pPr>
      <a:lvl4pPr marL="699928" algn="l" defTabSz="466619" rtl="0" eaLnBrk="1" latinLnBrk="0" hangingPunct="1">
        <a:defRPr sz="919" kern="1200">
          <a:solidFill>
            <a:schemeClr val="tx1"/>
          </a:solidFill>
          <a:latin typeface="+mn-lt"/>
          <a:ea typeface="+mn-ea"/>
          <a:cs typeface="+mn-cs"/>
        </a:defRPr>
      </a:lvl4pPr>
      <a:lvl5pPr marL="933236" algn="l" defTabSz="466619" rtl="0" eaLnBrk="1" latinLnBrk="0" hangingPunct="1">
        <a:defRPr sz="919" kern="1200">
          <a:solidFill>
            <a:schemeClr val="tx1"/>
          </a:solidFill>
          <a:latin typeface="+mn-lt"/>
          <a:ea typeface="+mn-ea"/>
          <a:cs typeface="+mn-cs"/>
        </a:defRPr>
      </a:lvl5pPr>
      <a:lvl6pPr marL="1166546" algn="l" defTabSz="466619" rtl="0" eaLnBrk="1" latinLnBrk="0" hangingPunct="1">
        <a:defRPr sz="919" kern="1200">
          <a:solidFill>
            <a:schemeClr val="tx1"/>
          </a:solidFill>
          <a:latin typeface="+mn-lt"/>
          <a:ea typeface="+mn-ea"/>
          <a:cs typeface="+mn-cs"/>
        </a:defRPr>
      </a:lvl6pPr>
      <a:lvl7pPr marL="1399855" algn="l" defTabSz="466619" rtl="0" eaLnBrk="1" latinLnBrk="0" hangingPunct="1">
        <a:defRPr sz="919" kern="1200">
          <a:solidFill>
            <a:schemeClr val="tx1"/>
          </a:solidFill>
          <a:latin typeface="+mn-lt"/>
          <a:ea typeface="+mn-ea"/>
          <a:cs typeface="+mn-cs"/>
        </a:defRPr>
      </a:lvl7pPr>
      <a:lvl8pPr marL="1633164" algn="l" defTabSz="466619" rtl="0" eaLnBrk="1" latinLnBrk="0" hangingPunct="1">
        <a:defRPr sz="919" kern="1200">
          <a:solidFill>
            <a:schemeClr val="tx1"/>
          </a:solidFill>
          <a:latin typeface="+mn-lt"/>
          <a:ea typeface="+mn-ea"/>
          <a:cs typeface="+mn-cs"/>
        </a:defRPr>
      </a:lvl8pPr>
      <a:lvl9pPr marL="1866473" algn="l" defTabSz="466619" rtl="0" eaLnBrk="1" latinLnBrk="0" hangingPunct="1">
        <a:defRPr sz="9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5.jpe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 /><Relationship Id="rId2" Type="http://schemas.openxmlformats.org/officeDocument/2006/relationships/slideLayout" Target="../slideLayouts/slideLayout2.xml" /><Relationship Id="rId1" Type="http://schemas.openxmlformats.org/officeDocument/2006/relationships/tags" Target="../tags/tag1.xml" /><Relationship Id="rId6" Type="http://schemas.openxmlformats.org/officeDocument/2006/relationships/image" Target="../media/image8.png" /><Relationship Id="rId5" Type="http://schemas.openxmlformats.org/officeDocument/2006/relationships/image" Target="../media/image7.png" /><Relationship Id="rId4" Type="http://schemas.openxmlformats.org/officeDocument/2006/relationships/image" Target="../media/image6.png" /></Relationships>
</file>

<file path=ppt/slides/_rels/slide3.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notesSlide" Target="../notesSlides/notesSlide3.xml" /><Relationship Id="rId7" Type="http://schemas.openxmlformats.org/officeDocument/2006/relationships/image" Target="../media/image12.emf" /><Relationship Id="rId2" Type="http://schemas.openxmlformats.org/officeDocument/2006/relationships/slideLayout" Target="../slideLayouts/slideLayout2.xml" /><Relationship Id="rId1" Type="http://schemas.openxmlformats.org/officeDocument/2006/relationships/tags" Target="../tags/tag2.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 Id="rId9" Type="http://schemas.openxmlformats.org/officeDocument/2006/relationships/image" Target="../media/image14.png" /></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 /><Relationship Id="rId7" Type="http://schemas.openxmlformats.org/officeDocument/2006/relationships/image" Target="../media/image16.png" /><Relationship Id="rId2" Type="http://schemas.openxmlformats.org/officeDocument/2006/relationships/slideLayout" Target="../slideLayouts/slideLayout2.xml" /><Relationship Id="rId1" Type="http://schemas.openxmlformats.org/officeDocument/2006/relationships/tags" Target="../tags/tag3.xml" /><Relationship Id="rId6" Type="http://schemas.openxmlformats.org/officeDocument/2006/relationships/image" Target="../media/image15.png" /><Relationship Id="rId5" Type="http://schemas.openxmlformats.org/officeDocument/2006/relationships/image" Target="../media/image3.png" /><Relationship Id="rId4" Type="http://schemas.openxmlformats.org/officeDocument/2006/relationships/image" Target="../media/image2.png" /></Relationships>
</file>

<file path=ppt/slides/_rels/slide5.xml.rels><?xml version="1.0" encoding="UTF-8" standalone="yes"?>
<Relationships xmlns="http://schemas.openxmlformats.org/package/2006/relationships"><Relationship Id="rId13" Type="http://schemas.openxmlformats.org/officeDocument/2006/relationships/image" Target="../media/image22.emf" /><Relationship Id="rId18" Type="http://schemas.openxmlformats.org/officeDocument/2006/relationships/image" Target="../media/image27.emf" /><Relationship Id="rId3" Type="http://schemas.openxmlformats.org/officeDocument/2006/relationships/notesSlide" Target="../notesSlides/notesSlide5.xml" /><Relationship Id="rId7" Type="http://schemas.openxmlformats.org/officeDocument/2006/relationships/customXml" Target="../ink/ink1.xml" /><Relationship Id="rId12" Type="http://schemas.openxmlformats.org/officeDocument/2006/relationships/image" Target="../media/image21.emf" /><Relationship Id="rId17" Type="http://schemas.openxmlformats.org/officeDocument/2006/relationships/image" Target="../media/image26.emf" /><Relationship Id="rId2" Type="http://schemas.openxmlformats.org/officeDocument/2006/relationships/slideLayout" Target="../slideLayouts/slideLayout2.xml" /><Relationship Id="rId16" Type="http://schemas.openxmlformats.org/officeDocument/2006/relationships/image" Target="../media/image25.emf" /><Relationship Id="rId1" Type="http://schemas.openxmlformats.org/officeDocument/2006/relationships/tags" Target="../tags/tag4.xml" /><Relationship Id="rId6" Type="http://schemas.openxmlformats.org/officeDocument/2006/relationships/image" Target="../media/image19.png" /><Relationship Id="rId11" Type="http://schemas.openxmlformats.org/officeDocument/2006/relationships/image" Target="../media/image20.emf" /><Relationship Id="rId5" Type="http://schemas.openxmlformats.org/officeDocument/2006/relationships/image" Target="../media/image18.emf" /><Relationship Id="rId15" Type="http://schemas.openxmlformats.org/officeDocument/2006/relationships/image" Target="../media/image24.png" /><Relationship Id="rId10" Type="http://schemas.openxmlformats.org/officeDocument/2006/relationships/image" Target="../media/image170.emf" /><Relationship Id="rId4" Type="http://schemas.openxmlformats.org/officeDocument/2006/relationships/image" Target="../media/image17.emf" /><Relationship Id="rId14" Type="http://schemas.openxmlformats.org/officeDocument/2006/relationships/image" Target="../media/image23.e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AA267A-37CD-453D-9F26-FBA76302A7A4}"/>
              </a:ext>
            </a:extLst>
          </p:cNvPr>
          <p:cNvSpPr>
            <a:spLocks noGrp="1"/>
          </p:cNvSpPr>
          <p:nvPr>
            <p:ph type="subTitle" idx="1"/>
          </p:nvPr>
        </p:nvSpPr>
        <p:spPr>
          <a:xfrm>
            <a:off x="2643806" y="1973176"/>
            <a:ext cx="4775821" cy="1556900"/>
          </a:xfrm>
        </p:spPr>
        <p:txBody>
          <a:bodyPr>
            <a:normAutofit fontScale="92500" lnSpcReduction="20000"/>
          </a:bodyPr>
          <a:lstStyle/>
          <a:p>
            <a:pPr>
              <a:lnSpc>
                <a:spcPct val="120000"/>
              </a:lnSpc>
              <a:spcAft>
                <a:spcPts val="0"/>
              </a:spcAft>
            </a:pPr>
            <a:r>
              <a:rPr lang="en-CA" sz="2400" dirty="0"/>
              <a:t>H. </a:t>
            </a:r>
            <a:r>
              <a:rPr lang="en-CA" sz="2400" dirty="0" err="1"/>
              <a:t>Ke</a:t>
            </a:r>
            <a:r>
              <a:rPr lang="en-CA" sz="2400" dirty="0"/>
              <a:t>, N. </a:t>
            </a:r>
            <a:r>
              <a:rPr lang="en-CA" sz="2400" dirty="0" err="1"/>
              <a:t>Sarhangnejad</a:t>
            </a:r>
            <a:r>
              <a:rPr lang="en-CA" sz="2400" dirty="0"/>
              <a:t>, </a:t>
            </a:r>
            <a:r>
              <a:rPr lang="en-CA" sz="2400" u="sng" dirty="0"/>
              <a:t>R. Gulve</a:t>
            </a:r>
            <a:r>
              <a:rPr lang="en-CA" sz="2400" dirty="0"/>
              <a:t>,</a:t>
            </a:r>
          </a:p>
          <a:p>
            <a:pPr>
              <a:lnSpc>
                <a:spcPct val="120000"/>
              </a:lnSpc>
              <a:spcAft>
                <a:spcPts val="0"/>
              </a:spcAft>
            </a:pPr>
            <a:r>
              <a:rPr lang="en-CA" sz="2400" dirty="0"/>
              <a:t>Z. Xia, N. </a:t>
            </a:r>
            <a:r>
              <a:rPr lang="en-CA" sz="2400" dirty="0" err="1"/>
              <a:t>Gusev</a:t>
            </a:r>
            <a:r>
              <a:rPr lang="en-CA" sz="2400" dirty="0"/>
              <a:t>, N. </a:t>
            </a:r>
            <a:r>
              <a:rPr lang="en-CA" sz="2400" dirty="0" err="1"/>
              <a:t>Katic</a:t>
            </a:r>
            <a:r>
              <a:rPr lang="en-CA" sz="2400" dirty="0"/>
              <a:t>,</a:t>
            </a:r>
          </a:p>
          <a:p>
            <a:pPr>
              <a:lnSpc>
                <a:spcPct val="120000"/>
              </a:lnSpc>
              <a:spcAft>
                <a:spcPts val="0"/>
              </a:spcAft>
            </a:pPr>
            <a:r>
              <a:rPr lang="en-CA" sz="2400" dirty="0"/>
              <a:t>K. N. </a:t>
            </a:r>
            <a:r>
              <a:rPr lang="en-CA" sz="2400" dirty="0" err="1"/>
              <a:t>Kutulakos</a:t>
            </a:r>
            <a:r>
              <a:rPr lang="en-CA" sz="2400" dirty="0"/>
              <a:t>, R. </a:t>
            </a:r>
            <a:r>
              <a:rPr lang="en-CA" sz="2400" dirty="0" err="1"/>
              <a:t>Genov</a:t>
            </a:r>
            <a:endParaRPr lang="en-CA" sz="1800" baseline="30000" dirty="0"/>
          </a:p>
          <a:p>
            <a:pPr>
              <a:lnSpc>
                <a:spcPct val="120000"/>
              </a:lnSpc>
              <a:spcAft>
                <a:spcPts val="0"/>
              </a:spcAft>
            </a:pPr>
            <a:endParaRPr lang="en-CA" sz="1800" baseline="30000" dirty="0"/>
          </a:p>
          <a:p>
            <a:pPr>
              <a:lnSpc>
                <a:spcPct val="120000"/>
              </a:lnSpc>
              <a:spcAft>
                <a:spcPts val="0"/>
              </a:spcAft>
            </a:pPr>
            <a:r>
              <a:rPr lang="en-CA" sz="1800" dirty="0"/>
              <a:t>University of Toronto, Toronto, Canada</a:t>
            </a:r>
          </a:p>
        </p:txBody>
      </p:sp>
      <p:sp>
        <p:nvSpPr>
          <p:cNvPr id="6" name="Title 3"/>
          <p:cNvSpPr txBox="1">
            <a:spLocks/>
          </p:cNvSpPr>
          <p:nvPr/>
        </p:nvSpPr>
        <p:spPr bwMode="auto">
          <a:xfrm>
            <a:off x="22349" y="7093"/>
            <a:ext cx="9145442" cy="2151439"/>
          </a:xfrm>
          <a:prstGeom prst="rect">
            <a:avLst/>
          </a:prstGeom>
          <a:noFill/>
          <a:ln w="9525">
            <a:noFill/>
            <a:round/>
            <a:headEnd/>
            <a:tailEnd/>
          </a:ln>
        </p:spPr>
        <p:txBody>
          <a:bodyPr vert="horz" wrap="square" lIns="0" tIns="0" rIns="0" bIns="0" numCol="1" anchor="ctr" anchorCtr="0" compatLnSpc="1">
            <a:prstTxWarp prst="textNoShape">
              <a:avLst/>
            </a:prstTxWarp>
          </a:bodyPr>
          <a:lstStyle>
            <a:lvl1pPr marL="550869" indent="-110984" algn="ctr" defTabSz="233309" rtl="0" eaLnBrk="0" fontAlgn="ctr" hangingPunct="0">
              <a:lnSpc>
                <a:spcPct val="93000"/>
              </a:lnSpc>
              <a:spcBef>
                <a:spcPct val="0"/>
              </a:spcBef>
              <a:spcAft>
                <a:spcPct val="0"/>
              </a:spcAft>
              <a:buClr>
                <a:srgbClr val="000000"/>
              </a:buClr>
              <a:buSzPct val="45000"/>
              <a:buFont typeface="StarSymbol"/>
              <a:defRPr sz="4400">
                <a:solidFill>
                  <a:srgbClr val="000066"/>
                </a:solidFill>
                <a:latin typeface="+mj-lt"/>
                <a:ea typeface="+mj-ea"/>
                <a:cs typeface="+mj-cs"/>
              </a:defRPr>
            </a:lvl1pPr>
            <a:lvl2pPr marL="550869" indent="-110984" algn="ctr" defTabSz="233309" rtl="0" eaLnBrk="0" fontAlgn="ctr" hangingPunct="0">
              <a:lnSpc>
                <a:spcPct val="93000"/>
              </a:lnSpc>
              <a:spcBef>
                <a:spcPct val="0"/>
              </a:spcBef>
              <a:spcAft>
                <a:spcPct val="0"/>
              </a:spcAft>
              <a:buClr>
                <a:srgbClr val="000000"/>
              </a:buClr>
              <a:buSzPct val="45000"/>
              <a:buFont typeface="StarSymbol"/>
              <a:defRPr sz="2246">
                <a:solidFill>
                  <a:schemeClr val="accent2"/>
                </a:solidFill>
                <a:latin typeface="Arial" pitchFamily="34" charset="0"/>
              </a:defRPr>
            </a:lvl2pPr>
            <a:lvl3pPr marL="550869" indent="-110984" algn="ctr" defTabSz="233309" rtl="0" eaLnBrk="0" fontAlgn="ctr" hangingPunct="0">
              <a:lnSpc>
                <a:spcPct val="93000"/>
              </a:lnSpc>
              <a:spcBef>
                <a:spcPct val="0"/>
              </a:spcBef>
              <a:spcAft>
                <a:spcPct val="0"/>
              </a:spcAft>
              <a:buClr>
                <a:srgbClr val="000000"/>
              </a:buClr>
              <a:buSzPct val="45000"/>
              <a:buFont typeface="StarSymbol"/>
              <a:defRPr sz="2246">
                <a:solidFill>
                  <a:schemeClr val="accent2"/>
                </a:solidFill>
                <a:latin typeface="Arial" pitchFamily="34" charset="0"/>
              </a:defRPr>
            </a:lvl3pPr>
            <a:lvl4pPr marL="550869" indent="-110984" algn="ctr" defTabSz="233309" rtl="0" eaLnBrk="0" fontAlgn="ctr" hangingPunct="0">
              <a:lnSpc>
                <a:spcPct val="93000"/>
              </a:lnSpc>
              <a:spcBef>
                <a:spcPct val="0"/>
              </a:spcBef>
              <a:spcAft>
                <a:spcPct val="0"/>
              </a:spcAft>
              <a:buClr>
                <a:srgbClr val="000000"/>
              </a:buClr>
              <a:buSzPct val="45000"/>
              <a:buFont typeface="StarSymbol"/>
              <a:defRPr sz="2246">
                <a:solidFill>
                  <a:schemeClr val="accent2"/>
                </a:solidFill>
                <a:latin typeface="Arial" pitchFamily="34" charset="0"/>
              </a:defRPr>
            </a:lvl4pPr>
            <a:lvl5pPr marL="550869" indent="-110984" algn="ctr" defTabSz="233309" rtl="0" eaLnBrk="0" fontAlgn="ctr" hangingPunct="0">
              <a:lnSpc>
                <a:spcPct val="93000"/>
              </a:lnSpc>
              <a:spcBef>
                <a:spcPct val="0"/>
              </a:spcBef>
              <a:spcAft>
                <a:spcPct val="0"/>
              </a:spcAft>
              <a:buClr>
                <a:srgbClr val="000000"/>
              </a:buClr>
              <a:buSzPct val="45000"/>
              <a:buFont typeface="StarSymbol"/>
              <a:defRPr sz="2246">
                <a:solidFill>
                  <a:schemeClr val="accent2"/>
                </a:solidFill>
                <a:latin typeface="Arial" pitchFamily="34" charset="0"/>
              </a:defRPr>
            </a:lvl5pPr>
            <a:lvl6pPr marL="784178" indent="-110984" algn="ctr" defTabSz="233309" rtl="0" fontAlgn="ctr">
              <a:lnSpc>
                <a:spcPct val="93000"/>
              </a:lnSpc>
              <a:spcBef>
                <a:spcPct val="0"/>
              </a:spcBef>
              <a:spcAft>
                <a:spcPct val="0"/>
              </a:spcAft>
              <a:buClr>
                <a:srgbClr val="000000"/>
              </a:buClr>
              <a:buSzPct val="45000"/>
              <a:buFont typeface="StarSymbol" charset="0"/>
              <a:defRPr sz="2246">
                <a:solidFill>
                  <a:schemeClr val="accent2"/>
                </a:solidFill>
                <a:latin typeface="Arial" pitchFamily="34" charset="0"/>
              </a:defRPr>
            </a:lvl6pPr>
            <a:lvl7pPr marL="1017488" indent="-110984" algn="ctr" defTabSz="233309" rtl="0" fontAlgn="ctr">
              <a:lnSpc>
                <a:spcPct val="93000"/>
              </a:lnSpc>
              <a:spcBef>
                <a:spcPct val="0"/>
              </a:spcBef>
              <a:spcAft>
                <a:spcPct val="0"/>
              </a:spcAft>
              <a:buClr>
                <a:srgbClr val="000000"/>
              </a:buClr>
              <a:buSzPct val="45000"/>
              <a:buFont typeface="StarSymbol" charset="0"/>
              <a:defRPr sz="2246">
                <a:solidFill>
                  <a:schemeClr val="accent2"/>
                </a:solidFill>
                <a:latin typeface="Arial" pitchFamily="34" charset="0"/>
              </a:defRPr>
            </a:lvl7pPr>
            <a:lvl8pPr marL="1250797" indent="-110984" algn="ctr" defTabSz="233309" rtl="0" fontAlgn="ctr">
              <a:lnSpc>
                <a:spcPct val="93000"/>
              </a:lnSpc>
              <a:spcBef>
                <a:spcPct val="0"/>
              </a:spcBef>
              <a:spcAft>
                <a:spcPct val="0"/>
              </a:spcAft>
              <a:buClr>
                <a:srgbClr val="000000"/>
              </a:buClr>
              <a:buSzPct val="45000"/>
              <a:buFont typeface="StarSymbol" charset="0"/>
              <a:defRPr sz="2246">
                <a:solidFill>
                  <a:schemeClr val="accent2"/>
                </a:solidFill>
                <a:latin typeface="Arial" pitchFamily="34" charset="0"/>
              </a:defRPr>
            </a:lvl8pPr>
            <a:lvl9pPr marL="1484106" indent="-110984" algn="ctr" defTabSz="233309" rtl="0" fontAlgn="ctr">
              <a:lnSpc>
                <a:spcPct val="93000"/>
              </a:lnSpc>
              <a:spcBef>
                <a:spcPct val="0"/>
              </a:spcBef>
              <a:spcAft>
                <a:spcPct val="0"/>
              </a:spcAft>
              <a:buClr>
                <a:srgbClr val="000000"/>
              </a:buClr>
              <a:buSzPct val="45000"/>
              <a:buFont typeface="StarSymbol" charset="0"/>
              <a:defRPr sz="2246">
                <a:solidFill>
                  <a:schemeClr val="accent2"/>
                </a:solidFill>
                <a:latin typeface="Arial" pitchFamily="34" charset="0"/>
              </a:defRPr>
            </a:lvl9pPr>
          </a:lstStyle>
          <a:p>
            <a:r>
              <a:rPr lang="en-CA" sz="3600" kern="0" dirty="0">
                <a:solidFill>
                  <a:srgbClr val="3333CC"/>
                </a:solidFill>
              </a:rPr>
              <a:t>Extending Image Sensor Dynamic Range by Scene-aware Pixelwise-adaptive Coded Exposure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883" y="3944203"/>
            <a:ext cx="2695060" cy="20275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76" y="3944203"/>
            <a:ext cx="2695060" cy="2027593"/>
          </a:xfrm>
          <a:prstGeom prst="rect">
            <a:avLst/>
          </a:prstGeom>
        </p:spPr>
      </p:pic>
      <p:sp>
        <p:nvSpPr>
          <p:cNvPr id="12" name="TextBox 11"/>
          <p:cNvSpPr txBox="1"/>
          <p:nvPr/>
        </p:nvSpPr>
        <p:spPr>
          <a:xfrm>
            <a:off x="515825" y="6024066"/>
            <a:ext cx="1929055" cy="266916"/>
          </a:xfrm>
          <a:prstGeom prst="rect">
            <a:avLst/>
          </a:prstGeom>
          <a:noFill/>
        </p:spPr>
        <p:txBody>
          <a:bodyPr wrap="square" rtlCol="0">
            <a:noAutofit/>
          </a:bodyPr>
          <a:lstStyle/>
          <a:p>
            <a:pPr algn="ctr"/>
            <a:r>
              <a:rPr lang="en-CA" dirty="0">
                <a:solidFill>
                  <a:srgbClr val="3333CC"/>
                </a:solidFill>
              </a:rPr>
              <a:t>Low Exposure</a:t>
            </a:r>
          </a:p>
        </p:txBody>
      </p:sp>
      <p:sp>
        <p:nvSpPr>
          <p:cNvPr id="14" name="TextBox 13"/>
          <p:cNvSpPr txBox="1"/>
          <p:nvPr/>
        </p:nvSpPr>
        <p:spPr>
          <a:xfrm>
            <a:off x="3385885" y="6025397"/>
            <a:ext cx="1929055" cy="266916"/>
          </a:xfrm>
          <a:prstGeom prst="rect">
            <a:avLst/>
          </a:prstGeom>
          <a:noFill/>
        </p:spPr>
        <p:txBody>
          <a:bodyPr wrap="square" rtlCol="0">
            <a:noAutofit/>
          </a:bodyPr>
          <a:lstStyle/>
          <a:p>
            <a:pPr algn="ctr"/>
            <a:r>
              <a:rPr lang="en-CA" dirty="0">
                <a:solidFill>
                  <a:srgbClr val="3333CC"/>
                </a:solidFill>
              </a:rPr>
              <a:t>High Exposure</a:t>
            </a:r>
          </a:p>
        </p:txBody>
      </p:sp>
      <p:sp>
        <p:nvSpPr>
          <p:cNvPr id="15" name="TextBox 14"/>
          <p:cNvSpPr txBox="1"/>
          <p:nvPr/>
        </p:nvSpPr>
        <p:spPr>
          <a:xfrm>
            <a:off x="2038355" y="3518602"/>
            <a:ext cx="1929055" cy="327871"/>
          </a:xfrm>
          <a:prstGeom prst="rect">
            <a:avLst/>
          </a:prstGeom>
          <a:noFill/>
        </p:spPr>
        <p:txBody>
          <a:bodyPr wrap="square" rtlCol="0">
            <a:noAutofit/>
          </a:bodyPr>
          <a:lstStyle/>
          <a:p>
            <a:pPr algn="ctr"/>
            <a:r>
              <a:rPr lang="en-CA" sz="2400" b="1" dirty="0">
                <a:solidFill>
                  <a:srgbClr val="3333CC"/>
                </a:solidFill>
              </a:rPr>
              <a:t>LDR Mode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1192" y="3944203"/>
            <a:ext cx="2695064" cy="2027593"/>
          </a:xfrm>
          <a:prstGeom prst="rect">
            <a:avLst/>
          </a:prstGeom>
        </p:spPr>
      </p:pic>
      <p:sp>
        <p:nvSpPr>
          <p:cNvPr id="13" name="TextBox 12"/>
          <p:cNvSpPr txBox="1"/>
          <p:nvPr/>
        </p:nvSpPr>
        <p:spPr>
          <a:xfrm>
            <a:off x="5958781" y="6024065"/>
            <a:ext cx="2767475" cy="266917"/>
          </a:xfrm>
          <a:prstGeom prst="rect">
            <a:avLst/>
          </a:prstGeom>
          <a:noFill/>
        </p:spPr>
        <p:txBody>
          <a:bodyPr wrap="square" rtlCol="0">
            <a:noAutofit/>
          </a:bodyPr>
          <a:lstStyle/>
          <a:p>
            <a:pPr algn="ctr"/>
            <a:r>
              <a:rPr lang="en-CA" dirty="0">
                <a:solidFill>
                  <a:srgbClr val="3333CC"/>
                </a:solidFill>
              </a:rPr>
              <a:t>Per-pixel HDR Exposure</a:t>
            </a:r>
          </a:p>
        </p:txBody>
      </p:sp>
      <p:sp>
        <p:nvSpPr>
          <p:cNvPr id="17" name="TextBox 16"/>
          <p:cNvSpPr txBox="1"/>
          <p:nvPr/>
        </p:nvSpPr>
        <p:spPr>
          <a:xfrm>
            <a:off x="6227370" y="3509433"/>
            <a:ext cx="2302708" cy="434770"/>
          </a:xfrm>
          <a:prstGeom prst="rect">
            <a:avLst/>
          </a:prstGeom>
          <a:noFill/>
        </p:spPr>
        <p:txBody>
          <a:bodyPr wrap="square" rtlCol="0">
            <a:noAutofit/>
          </a:bodyPr>
          <a:lstStyle/>
          <a:p>
            <a:pPr algn="ctr"/>
            <a:r>
              <a:rPr lang="en-CA" sz="2400" b="1" dirty="0">
                <a:solidFill>
                  <a:srgbClr val="3333CC"/>
                </a:solidFill>
              </a:rPr>
              <a:t>HDR Mode</a:t>
            </a:r>
          </a:p>
        </p:txBody>
      </p:sp>
      <p:pic>
        <p:nvPicPr>
          <p:cNvPr id="8" name="Picture 7">
            <a:extLst>
              <a:ext uri="{FF2B5EF4-FFF2-40B4-BE49-F238E27FC236}">
                <a16:creationId xmlns:a16="http://schemas.microsoft.com/office/drawing/2014/main" id="{7BA90EB9-7611-45B1-9DDE-3F695B6367A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167" y="1505547"/>
            <a:ext cx="2591639" cy="1964190"/>
          </a:xfrm>
          <a:prstGeom prst="rect">
            <a:avLst/>
          </a:prstGeom>
        </p:spPr>
      </p:pic>
      <p:pic>
        <p:nvPicPr>
          <p:cNvPr id="10" name="Picture 9" descr="A circuit board&#10;&#10;Description automatically generated">
            <a:extLst>
              <a:ext uri="{FF2B5EF4-FFF2-40B4-BE49-F238E27FC236}">
                <a16:creationId xmlns:a16="http://schemas.microsoft.com/office/drawing/2014/main" id="{0D71837A-4B7B-4BA8-BF99-4EFC0EE49D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761" t="15269" r="12390" b="9532"/>
          <a:stretch/>
        </p:blipFill>
        <p:spPr>
          <a:xfrm>
            <a:off x="7419627" y="1505547"/>
            <a:ext cx="1306629" cy="1959815"/>
          </a:xfrm>
          <a:prstGeom prst="rect">
            <a:avLst/>
          </a:prstGeom>
        </p:spPr>
      </p:pic>
    </p:spTree>
    <p:extLst>
      <p:ext uri="{BB962C8B-B14F-4D97-AF65-F5344CB8AC3E}">
        <p14:creationId xmlns:p14="http://schemas.microsoft.com/office/powerpoint/2010/main" val="94425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155" y="580453"/>
            <a:ext cx="9368582" cy="3162526"/>
            <a:chOff x="195155" y="580453"/>
            <a:chExt cx="9368582" cy="3162526"/>
          </a:xfrm>
        </p:grpSpPr>
        <p:pic>
          <p:nvPicPr>
            <p:cNvPr id="4" name="Picture 3" descr="A close up of a map&#10;&#10;Description automatically generated">
              <a:extLst>
                <a:ext uri="{FF2B5EF4-FFF2-40B4-BE49-F238E27FC236}">
                  <a16:creationId xmlns:a16="http://schemas.microsoft.com/office/drawing/2014/main" id="{53616210-35DD-4ABF-B86F-4C32DBCFF44D}"/>
                </a:ext>
              </a:extLst>
            </p:cNvPr>
            <p:cNvPicPr>
              <a:picLocks noChangeAspect="1"/>
            </p:cNvPicPr>
            <p:nvPr/>
          </p:nvPicPr>
          <p:blipFill rotWithShape="1">
            <a:blip r:embed="rId4">
              <a:extLst>
                <a:ext uri="{28A0092B-C50C-407E-A947-70E740481C1C}">
                  <a14:useLocalDpi xmlns:a14="http://schemas.microsoft.com/office/drawing/2010/main" val="0"/>
                </a:ext>
              </a:extLst>
            </a:blip>
            <a:srcRect b="65665"/>
            <a:stretch/>
          </p:blipFill>
          <p:spPr>
            <a:xfrm>
              <a:off x="736144" y="580453"/>
              <a:ext cx="3963860" cy="2132560"/>
            </a:xfrm>
            <a:prstGeom prst="rect">
              <a:avLst/>
            </a:prstGeom>
          </p:spPr>
        </p:pic>
        <p:sp>
          <p:nvSpPr>
            <p:cNvPr id="5" name="TextBox 4">
              <a:extLst>
                <a:ext uri="{FF2B5EF4-FFF2-40B4-BE49-F238E27FC236}">
                  <a16:creationId xmlns:a16="http://schemas.microsoft.com/office/drawing/2014/main" id="{D10673E2-D342-46CA-ADCF-8F516965E589}"/>
                </a:ext>
              </a:extLst>
            </p:cNvPr>
            <p:cNvSpPr txBox="1"/>
            <p:nvPr/>
          </p:nvSpPr>
          <p:spPr>
            <a:xfrm>
              <a:off x="788717" y="2665761"/>
              <a:ext cx="4409800" cy="1077218"/>
            </a:xfrm>
            <a:prstGeom prst="rect">
              <a:avLst/>
            </a:prstGeom>
            <a:noFill/>
          </p:spPr>
          <p:txBody>
            <a:bodyPr wrap="square" rtlCol="0">
              <a:spAutoFit/>
            </a:bodyPr>
            <a:lstStyle/>
            <a:p>
              <a:r>
                <a:rPr lang="en-US" dirty="0">
                  <a:solidFill>
                    <a:srgbClr val="3333CC"/>
                  </a:solidFill>
                  <a:cs typeface="Arial" panose="020B0604020202020204" pitchFamily="34" charset="0"/>
                </a:rPr>
                <a:t>Spatially varied exposure</a:t>
              </a:r>
            </a:p>
            <a:p>
              <a:r>
                <a:rPr lang="en-US" sz="1400" dirty="0">
                  <a:solidFill>
                    <a:srgbClr val="3333CC"/>
                  </a:solidFill>
                  <a:cs typeface="Arial" panose="020B0604020202020204" pitchFamily="34" charset="0"/>
                </a:rPr>
                <a:t>[J. Zhang, US Patent, 2018]</a:t>
              </a:r>
            </a:p>
            <a:p>
              <a:pPr marL="365760" lvl="1" indent="-171450">
                <a:buFont typeface="Wingdings" panose="05000000000000000000" pitchFamily="2" charset="2"/>
                <a:buChar char="ü"/>
              </a:pPr>
              <a:r>
                <a:rPr lang="en-US" sz="1600" dirty="0">
                  <a:solidFill>
                    <a:srgbClr val="00CC00"/>
                  </a:solidFill>
                  <a:cs typeface="Arial" panose="020B0604020202020204" pitchFamily="34" charset="0"/>
                </a:rPr>
                <a:t>4 images of different exposure time</a:t>
              </a:r>
            </a:p>
            <a:p>
              <a:pPr marL="365760" lvl="1" indent="-171450">
                <a:buFont typeface="Arial" panose="020B0604020202020204" pitchFamily="34" charset="0"/>
                <a:buChar char="×"/>
              </a:pPr>
              <a:r>
                <a:rPr lang="en-US" sz="1600" dirty="0">
                  <a:solidFill>
                    <a:srgbClr val="FF0000"/>
                  </a:solidFill>
                  <a:cs typeface="Arial" panose="020B0604020202020204" pitchFamily="34" charset="0"/>
                </a:rPr>
                <a:t>1/4th of the original spatial resolution</a:t>
              </a:r>
            </a:p>
          </p:txBody>
        </p:sp>
        <p:pic>
          <p:nvPicPr>
            <p:cNvPr id="6" name="Picture 5" descr="A close up of a map&#10;&#10;Description automatically generated">
              <a:extLst>
                <a:ext uri="{FF2B5EF4-FFF2-40B4-BE49-F238E27FC236}">
                  <a16:creationId xmlns:a16="http://schemas.microsoft.com/office/drawing/2014/main" id="{15E43A8E-1364-4D33-AEDA-4598799302CD}"/>
                </a:ext>
              </a:extLst>
            </p:cNvPr>
            <p:cNvPicPr>
              <a:picLocks noChangeAspect="1"/>
            </p:cNvPicPr>
            <p:nvPr/>
          </p:nvPicPr>
          <p:blipFill rotWithShape="1">
            <a:blip r:embed="rId4">
              <a:extLst>
                <a:ext uri="{28A0092B-C50C-407E-A947-70E740481C1C}">
                  <a14:useLocalDpi xmlns:a14="http://schemas.microsoft.com/office/drawing/2010/main" val="0"/>
                </a:ext>
              </a:extLst>
            </a:blip>
            <a:srcRect l="3989" t="36567" r="9087" b="35908"/>
            <a:stretch/>
          </p:blipFill>
          <p:spPr>
            <a:xfrm>
              <a:off x="4779817" y="597387"/>
              <a:ext cx="4172990" cy="2070501"/>
            </a:xfrm>
            <a:prstGeom prst="rect">
              <a:avLst/>
            </a:prstGeom>
          </p:spPr>
        </p:pic>
        <p:sp>
          <p:nvSpPr>
            <p:cNvPr id="7" name="TextBox 6">
              <a:extLst>
                <a:ext uri="{FF2B5EF4-FFF2-40B4-BE49-F238E27FC236}">
                  <a16:creationId xmlns:a16="http://schemas.microsoft.com/office/drawing/2014/main" id="{21291A43-E751-4C80-9E3F-F2B8433C3B2D}"/>
                </a:ext>
              </a:extLst>
            </p:cNvPr>
            <p:cNvSpPr txBox="1"/>
            <p:nvPr/>
          </p:nvSpPr>
          <p:spPr>
            <a:xfrm>
              <a:off x="4866937" y="2665761"/>
              <a:ext cx="4696800" cy="1077218"/>
            </a:xfrm>
            <a:prstGeom prst="rect">
              <a:avLst/>
            </a:prstGeom>
            <a:noFill/>
          </p:spPr>
          <p:txBody>
            <a:bodyPr wrap="square" rtlCol="0">
              <a:spAutoFit/>
            </a:bodyPr>
            <a:lstStyle/>
            <a:p>
              <a:r>
                <a:rPr lang="en-US" dirty="0">
                  <a:solidFill>
                    <a:srgbClr val="3333CC"/>
                  </a:solidFill>
                  <a:cs typeface="Arial" panose="020B0604020202020204" pitchFamily="34" charset="0"/>
                </a:rPr>
                <a:t>Electrically controllable attenuator (SLM)</a:t>
              </a:r>
            </a:p>
            <a:p>
              <a:r>
                <a:rPr lang="en-US" sz="1400" dirty="0">
                  <a:solidFill>
                    <a:srgbClr val="3333CC"/>
                  </a:solidFill>
                  <a:cs typeface="Arial" panose="020B0604020202020204" pitchFamily="34" charset="0"/>
                </a:rPr>
                <a:t>[S.K. </a:t>
              </a:r>
              <a:r>
                <a:rPr lang="en-US" sz="1400" dirty="0" err="1">
                  <a:solidFill>
                    <a:srgbClr val="3333CC"/>
                  </a:solidFill>
                  <a:cs typeface="Arial" panose="020B0604020202020204" pitchFamily="34" charset="0"/>
                </a:rPr>
                <a:t>Nayar</a:t>
              </a:r>
              <a:r>
                <a:rPr lang="en-US" sz="1400" dirty="0">
                  <a:solidFill>
                    <a:srgbClr val="3333CC"/>
                  </a:solidFill>
                  <a:cs typeface="Arial" panose="020B0604020202020204" pitchFamily="34" charset="0"/>
                </a:rPr>
                <a:t>, ICCV, 2003] </a:t>
              </a:r>
            </a:p>
            <a:p>
              <a:pPr marL="365760" lvl="1" indent="-171450">
                <a:buFont typeface="Wingdings" panose="05000000000000000000" pitchFamily="2" charset="2"/>
                <a:buChar char="ü"/>
              </a:pPr>
              <a:r>
                <a:rPr lang="en-US" sz="1600" dirty="0">
                  <a:solidFill>
                    <a:srgbClr val="00CC00"/>
                  </a:solidFill>
                  <a:cs typeface="Arial" panose="020B0604020202020204" pitchFamily="34" charset="0"/>
                </a:rPr>
                <a:t>Per-pixel exposure in optical domain</a:t>
              </a:r>
            </a:p>
            <a:p>
              <a:pPr marL="365760" lvl="1" indent="-171450">
                <a:buFont typeface="Arial" panose="020B0604020202020204" pitchFamily="34" charset="0"/>
                <a:buChar char="×"/>
              </a:pPr>
              <a:r>
                <a:rPr lang="en-US" sz="1600" dirty="0">
                  <a:solidFill>
                    <a:srgbClr val="FF0000"/>
                  </a:solidFill>
                  <a:cs typeface="Arial" panose="020B0604020202020204" pitchFamily="34" charset="0"/>
                </a:rPr>
                <a:t>Not scalable to high image resolution</a:t>
              </a:r>
            </a:p>
          </p:txBody>
        </p:sp>
        <p:sp>
          <p:nvSpPr>
            <p:cNvPr id="19" name="TextBox 18"/>
            <p:cNvSpPr txBox="1"/>
            <p:nvPr/>
          </p:nvSpPr>
          <p:spPr>
            <a:xfrm rot="16200000">
              <a:off x="-440026" y="2659111"/>
              <a:ext cx="1715354" cy="444991"/>
            </a:xfrm>
            <a:prstGeom prst="rect">
              <a:avLst/>
            </a:prstGeom>
            <a:noFill/>
          </p:spPr>
          <p:txBody>
            <a:bodyPr wrap="square" rtlCol="0">
              <a:noAutofit/>
            </a:bodyPr>
            <a:lstStyle/>
            <a:p>
              <a:pPr algn="ctr"/>
              <a:r>
                <a:rPr lang="en-CA" sz="2000" dirty="0">
                  <a:solidFill>
                    <a:srgbClr val="3333CC"/>
                  </a:solidFill>
                </a:rPr>
                <a:t>Existing</a:t>
              </a:r>
            </a:p>
          </p:txBody>
        </p:sp>
      </p:grpSp>
      <p:grpSp>
        <p:nvGrpSpPr>
          <p:cNvPr id="27" name="Group 26">
            <a:extLst>
              <a:ext uri="{FF2B5EF4-FFF2-40B4-BE49-F238E27FC236}">
                <a16:creationId xmlns:a16="http://schemas.microsoft.com/office/drawing/2014/main" id="{82CAFB19-FE85-48A1-802D-375E92A6CD78}"/>
              </a:ext>
            </a:extLst>
          </p:cNvPr>
          <p:cNvGrpSpPr/>
          <p:nvPr/>
        </p:nvGrpSpPr>
        <p:grpSpPr>
          <a:xfrm>
            <a:off x="133403" y="3380208"/>
            <a:ext cx="8894219" cy="3472967"/>
            <a:chOff x="133403" y="3380208"/>
            <a:chExt cx="8894219" cy="3472967"/>
          </a:xfrm>
        </p:grpSpPr>
        <p:pic>
          <p:nvPicPr>
            <p:cNvPr id="10" name="Picture 9">
              <a:extLst>
                <a:ext uri="{FF2B5EF4-FFF2-40B4-BE49-F238E27FC236}">
                  <a16:creationId xmlns:a16="http://schemas.microsoft.com/office/drawing/2014/main" id="{009D7384-C7BD-42DC-A45F-B4D1B6B6B8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54100" y="3771222"/>
              <a:ext cx="3080921" cy="2239615"/>
            </a:xfrm>
            <a:prstGeom prst="rect">
              <a:avLst/>
            </a:prstGeom>
          </p:spPr>
        </p:pic>
        <p:pic>
          <p:nvPicPr>
            <p:cNvPr id="12" name="Picture 11">
              <a:extLst>
                <a:ext uri="{FF2B5EF4-FFF2-40B4-BE49-F238E27FC236}">
                  <a16:creationId xmlns:a16="http://schemas.microsoft.com/office/drawing/2014/main" id="{429B9470-3D83-447E-B4BE-20B51F1923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5437" y="3771222"/>
              <a:ext cx="4529053" cy="2237675"/>
            </a:xfrm>
            <a:prstGeom prst="rect">
              <a:avLst/>
            </a:prstGeom>
          </p:spPr>
        </p:pic>
        <p:cxnSp>
          <p:nvCxnSpPr>
            <p:cNvPr id="14" name="Straight Connector 13">
              <a:extLst>
                <a:ext uri="{FF2B5EF4-FFF2-40B4-BE49-F238E27FC236}">
                  <a16:creationId xmlns:a16="http://schemas.microsoft.com/office/drawing/2014/main" id="{A9E3EC25-B4AD-4C6F-B3CB-84392E5CB3CD}"/>
                </a:ext>
              </a:extLst>
            </p:cNvPr>
            <p:cNvCxnSpPr>
              <a:cxnSpLocks/>
            </p:cNvCxnSpPr>
            <p:nvPr/>
          </p:nvCxnSpPr>
          <p:spPr>
            <a:xfrm>
              <a:off x="234950" y="3739283"/>
              <a:ext cx="8717857" cy="0"/>
            </a:xfrm>
            <a:prstGeom prst="line">
              <a:avLst/>
            </a:prstGeom>
            <a:ln w="1905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1414AEBB-1822-40D5-9E72-CDE79F7986CC}"/>
                </a:ext>
              </a:extLst>
            </p:cNvPr>
            <p:cNvSpPr txBox="1"/>
            <p:nvPr/>
          </p:nvSpPr>
          <p:spPr>
            <a:xfrm>
              <a:off x="133403" y="6206844"/>
              <a:ext cx="8894219" cy="646331"/>
            </a:xfrm>
            <a:prstGeom prst="rect">
              <a:avLst/>
            </a:prstGeom>
            <a:noFill/>
          </p:spPr>
          <p:txBody>
            <a:bodyPr wrap="square" rtlCol="0">
              <a:spAutoFit/>
            </a:bodyPr>
            <a:lstStyle/>
            <a:p>
              <a:pPr marL="257175" indent="-257175">
                <a:buClr>
                  <a:srgbClr val="3333CC"/>
                </a:buClr>
                <a:buFont typeface="Arial" panose="020B0604020202020204" pitchFamily="34" charset="0"/>
                <a:buChar char="•"/>
              </a:pPr>
              <a:r>
                <a:rPr lang="en-CA" dirty="0">
                  <a:solidFill>
                    <a:srgbClr val="3333CC"/>
                  </a:solidFill>
                  <a:cs typeface="Arial" panose="020B0604020202020204" pitchFamily="34" charset="0"/>
                </a:rPr>
                <a:t>Coded-exposure</a:t>
              </a:r>
              <a:r>
                <a:rPr lang="en-CA" dirty="0">
                  <a:cs typeface="Arial" panose="020B0604020202020204" pitchFamily="34" charset="0"/>
                </a:rPr>
                <a:t>: Binary code sequence directs the photo-generated charges</a:t>
              </a:r>
            </a:p>
            <a:p>
              <a:pPr marL="257175" indent="-257175">
                <a:buClr>
                  <a:srgbClr val="3333CC"/>
                </a:buClr>
                <a:buFont typeface="Arial" panose="020B0604020202020204" pitchFamily="34" charset="0"/>
                <a:buChar char="•"/>
              </a:pPr>
              <a:r>
                <a:rPr lang="en-CA" dirty="0">
                  <a:solidFill>
                    <a:srgbClr val="3333CC"/>
                  </a:solidFill>
                  <a:cs typeface="Arial" panose="020B0604020202020204" pitchFamily="34" charset="0"/>
                </a:rPr>
                <a:t>Scene-aware</a:t>
              </a:r>
              <a:r>
                <a:rPr lang="en-CA" dirty="0">
                  <a:cs typeface="Arial" panose="020B0604020202020204" pitchFamily="34" charset="0"/>
                </a:rPr>
                <a:t>: Real-time algorithm to generate coding patterns</a:t>
              </a:r>
            </a:p>
          </p:txBody>
        </p:sp>
        <p:sp>
          <p:nvSpPr>
            <p:cNvPr id="20" name="TextBox 19"/>
            <p:cNvSpPr txBox="1"/>
            <p:nvPr/>
          </p:nvSpPr>
          <p:spPr>
            <a:xfrm rot="16200000">
              <a:off x="-888762" y="4459531"/>
              <a:ext cx="2603638" cy="444991"/>
            </a:xfrm>
            <a:prstGeom prst="rect">
              <a:avLst/>
            </a:prstGeom>
            <a:noFill/>
          </p:spPr>
          <p:txBody>
            <a:bodyPr wrap="square" rtlCol="0">
              <a:noAutofit/>
            </a:bodyPr>
            <a:lstStyle/>
            <a:p>
              <a:pPr algn="ctr"/>
              <a:r>
                <a:rPr lang="en-CA" sz="2000" dirty="0">
                  <a:solidFill>
                    <a:srgbClr val="3333CC"/>
                  </a:solidFill>
                </a:rPr>
                <a:t>Proposed</a:t>
              </a:r>
            </a:p>
          </p:txBody>
        </p:sp>
        <p:sp>
          <p:nvSpPr>
            <p:cNvPr id="23" name="Rectangle 22"/>
            <p:cNvSpPr/>
            <p:nvPr/>
          </p:nvSpPr>
          <p:spPr>
            <a:xfrm>
              <a:off x="1516142" y="5864919"/>
              <a:ext cx="2664157" cy="325124"/>
            </a:xfrm>
            <a:prstGeom prst="rect">
              <a:avLst/>
            </a:prstGeom>
            <a:solidFill>
              <a:schemeClr val="bg1"/>
            </a:solidFill>
          </p:spPr>
          <p:txBody>
            <a:bodyPr wrap="none" rtlCol="0" anchor="ctr">
              <a:noAutofit/>
            </a:bodyPr>
            <a:lstStyle/>
            <a:p>
              <a:pPr algn="ctr"/>
              <a:r>
                <a:rPr lang="en-CA" dirty="0">
                  <a:solidFill>
                    <a:srgbClr val="3333CC"/>
                  </a:solidFill>
                  <a:sym typeface="Wingdings" panose="05000000000000000000" pitchFamily="2" charset="2"/>
                </a:rPr>
                <a:t>Dynamic code generation</a:t>
              </a:r>
            </a:p>
          </p:txBody>
        </p:sp>
        <p:sp>
          <p:nvSpPr>
            <p:cNvPr id="24" name="Rectangle 23"/>
            <p:cNvSpPr/>
            <p:nvPr/>
          </p:nvSpPr>
          <p:spPr>
            <a:xfrm>
              <a:off x="6138109" y="5901970"/>
              <a:ext cx="2459141" cy="325124"/>
            </a:xfrm>
            <a:prstGeom prst="rect">
              <a:avLst/>
            </a:prstGeom>
            <a:noFill/>
          </p:spPr>
          <p:txBody>
            <a:bodyPr wrap="none" rtlCol="0" anchor="ctr">
              <a:noAutofit/>
            </a:bodyPr>
            <a:lstStyle/>
            <a:p>
              <a:pPr algn="ctr"/>
              <a:r>
                <a:rPr lang="en-CA" dirty="0">
                  <a:solidFill>
                    <a:srgbClr val="3333CC"/>
                  </a:solidFill>
                  <a:sym typeface="Wingdings" panose="05000000000000000000" pitchFamily="2" charset="2"/>
                </a:rPr>
                <a:t>Pixel architecture</a:t>
              </a:r>
            </a:p>
          </p:txBody>
        </p:sp>
        <p:grpSp>
          <p:nvGrpSpPr>
            <p:cNvPr id="9" name="Group 8">
              <a:extLst>
                <a:ext uri="{FF2B5EF4-FFF2-40B4-BE49-F238E27FC236}">
                  <a16:creationId xmlns:a16="http://schemas.microsoft.com/office/drawing/2014/main" id="{75224D2A-8F08-438C-9B72-559AD95F1FCC}"/>
                </a:ext>
              </a:extLst>
            </p:cNvPr>
            <p:cNvGrpSpPr/>
            <p:nvPr/>
          </p:nvGrpSpPr>
          <p:grpSpPr>
            <a:xfrm>
              <a:off x="4891663" y="5665991"/>
              <a:ext cx="1144549" cy="322422"/>
              <a:chOff x="4877632" y="5602873"/>
              <a:chExt cx="1363694" cy="419893"/>
            </a:xfrm>
          </p:grpSpPr>
          <p:sp>
            <p:nvSpPr>
              <p:cNvPr id="21" name="Rectangle 20">
                <a:extLst>
                  <a:ext uri="{FF2B5EF4-FFF2-40B4-BE49-F238E27FC236}">
                    <a16:creationId xmlns:a16="http://schemas.microsoft.com/office/drawing/2014/main" id="{8C9C25C9-B717-4CF1-89C6-710F3F35381B}"/>
                  </a:ext>
                </a:extLst>
              </p:cNvPr>
              <p:cNvSpPr/>
              <p:nvPr/>
            </p:nvSpPr>
            <p:spPr>
              <a:xfrm>
                <a:off x="4877632" y="5602873"/>
                <a:ext cx="180000" cy="179034"/>
              </a:xfrm>
              <a:prstGeom prst="rect">
                <a:avLst/>
              </a:prstGeom>
              <a:solidFill>
                <a:schemeClr val="tx1"/>
              </a:solidFill>
              <a:ln>
                <a:solidFill>
                  <a:schemeClr val="tx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CA" sz="3200" b="1" dirty="0">
                  <a:solidFill>
                    <a:srgbClr val="00B050"/>
                  </a:solidFill>
                  <a:sym typeface="Wingdings" panose="05000000000000000000" pitchFamily="2" charset="2"/>
                </a:endParaRPr>
              </a:p>
            </p:txBody>
          </p:sp>
          <p:sp>
            <p:nvSpPr>
              <p:cNvPr id="22" name="Rectangle 21">
                <a:extLst>
                  <a:ext uri="{FF2B5EF4-FFF2-40B4-BE49-F238E27FC236}">
                    <a16:creationId xmlns:a16="http://schemas.microsoft.com/office/drawing/2014/main" id="{0CAF4DA3-E51D-4B1D-B5CE-71627115DAEB}"/>
                  </a:ext>
                </a:extLst>
              </p:cNvPr>
              <p:cNvSpPr/>
              <p:nvPr/>
            </p:nvSpPr>
            <p:spPr>
              <a:xfrm>
                <a:off x="4877632" y="5843732"/>
                <a:ext cx="180000" cy="179034"/>
              </a:xfrm>
              <a:prstGeom prst="rect">
                <a:avLst/>
              </a:prstGeom>
              <a:ln>
                <a:solidFill>
                  <a:schemeClr val="tx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CA" sz="3200" b="1" dirty="0">
                  <a:solidFill>
                    <a:srgbClr val="00B050"/>
                  </a:solidFill>
                  <a:sym typeface="Wingdings" panose="05000000000000000000" pitchFamily="2" charset="2"/>
                </a:endParaRPr>
              </a:p>
            </p:txBody>
          </p:sp>
          <p:sp>
            <p:nvSpPr>
              <p:cNvPr id="25" name="Rectangle 24">
                <a:extLst>
                  <a:ext uri="{FF2B5EF4-FFF2-40B4-BE49-F238E27FC236}">
                    <a16:creationId xmlns:a16="http://schemas.microsoft.com/office/drawing/2014/main" id="{FEFB8A4F-E389-43F2-9347-7BA17E3CD9B2}"/>
                  </a:ext>
                </a:extLst>
              </p:cNvPr>
              <p:cNvSpPr/>
              <p:nvPr/>
            </p:nvSpPr>
            <p:spPr>
              <a:xfrm>
                <a:off x="5032727" y="5625917"/>
                <a:ext cx="1208599" cy="155433"/>
              </a:xfrm>
              <a:prstGeom prst="rect">
                <a:avLst/>
              </a:prstGeom>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CA" sz="1200" dirty="0">
                    <a:sym typeface="Wingdings" panose="05000000000000000000" pitchFamily="2" charset="2"/>
                  </a:rPr>
                  <a:t>CODE 0 (OFF)</a:t>
                </a:r>
              </a:p>
            </p:txBody>
          </p:sp>
          <p:sp>
            <p:nvSpPr>
              <p:cNvPr id="26" name="Rectangle 25">
                <a:extLst>
                  <a:ext uri="{FF2B5EF4-FFF2-40B4-BE49-F238E27FC236}">
                    <a16:creationId xmlns:a16="http://schemas.microsoft.com/office/drawing/2014/main" id="{F5753EFC-3CD2-4092-A9B2-78CC43D3BC39}"/>
                  </a:ext>
                </a:extLst>
              </p:cNvPr>
              <p:cNvSpPr/>
              <p:nvPr/>
            </p:nvSpPr>
            <p:spPr>
              <a:xfrm>
                <a:off x="5032727" y="5861384"/>
                <a:ext cx="913503" cy="155433"/>
              </a:xfrm>
              <a:prstGeom prst="rect">
                <a:avLst/>
              </a:prstGeom>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CA" sz="1200" dirty="0">
                    <a:sym typeface="Wingdings" panose="05000000000000000000" pitchFamily="2" charset="2"/>
                  </a:rPr>
                  <a:t>CODE 1 (ON)</a:t>
                </a:r>
              </a:p>
            </p:txBody>
          </p:sp>
        </p:grpSp>
      </p:grpSp>
      <p:sp>
        <p:nvSpPr>
          <p:cNvPr id="2" name="Title 1"/>
          <p:cNvSpPr>
            <a:spLocks noGrp="1"/>
          </p:cNvSpPr>
          <p:nvPr>
            <p:ph type="title"/>
          </p:nvPr>
        </p:nvSpPr>
        <p:spPr/>
        <p:txBody>
          <a:bodyPr/>
          <a:lstStyle/>
          <a:p>
            <a:r>
              <a:rPr lang="en-CA" dirty="0">
                <a:latin typeface="+mn-lt"/>
              </a:rPr>
              <a:t>Single-frame HDR Imaging</a:t>
            </a:r>
          </a:p>
        </p:txBody>
      </p:sp>
    </p:spTree>
    <p:custDataLst>
      <p:tags r:id="rId1"/>
    </p:custDataLst>
    <p:extLst>
      <p:ext uri="{BB962C8B-B14F-4D97-AF65-F5344CB8AC3E}">
        <p14:creationId xmlns:p14="http://schemas.microsoft.com/office/powerpoint/2010/main" val="24744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Group 137"/>
          <p:cNvGrpSpPr/>
          <p:nvPr/>
        </p:nvGrpSpPr>
        <p:grpSpPr>
          <a:xfrm>
            <a:off x="83726" y="3577736"/>
            <a:ext cx="4742060" cy="3255211"/>
            <a:chOff x="83726" y="3584880"/>
            <a:chExt cx="4742060" cy="3255211"/>
          </a:xfrm>
        </p:grpSpPr>
        <p:grpSp>
          <p:nvGrpSpPr>
            <p:cNvPr id="103" name="Group 102"/>
            <p:cNvGrpSpPr/>
            <p:nvPr/>
          </p:nvGrpSpPr>
          <p:grpSpPr>
            <a:xfrm>
              <a:off x="83726" y="3584880"/>
              <a:ext cx="4742060" cy="2824327"/>
              <a:chOff x="4268936" y="935260"/>
              <a:chExt cx="4742060" cy="2824327"/>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p:blipFill>
            <p:spPr>
              <a:xfrm>
                <a:off x="4268936" y="935260"/>
                <a:ext cx="3765768" cy="2824327"/>
              </a:xfrm>
              <a:prstGeom prst="rect">
                <a:avLst/>
              </a:prstGeom>
            </p:spPr>
          </p:pic>
          <p:sp>
            <p:nvSpPr>
              <p:cNvPr id="77" name="TextBox 76"/>
              <p:cNvSpPr txBox="1"/>
              <p:nvPr/>
            </p:nvSpPr>
            <p:spPr>
              <a:xfrm>
                <a:off x="6696342" y="1844112"/>
                <a:ext cx="2314654" cy="677886"/>
              </a:xfrm>
              <a:prstGeom prst="rect">
                <a:avLst/>
              </a:prstGeom>
              <a:noFill/>
            </p:spPr>
            <p:txBody>
              <a:bodyPr wrap="square" rtlCol="0">
                <a:noAutofit/>
              </a:bodyPr>
              <a:lstStyle/>
              <a:p>
                <a:r>
                  <a:rPr lang="en-CA" sz="1400" dirty="0">
                    <a:solidFill>
                      <a:srgbClr val="0000FF"/>
                    </a:solidFill>
                  </a:rPr>
                  <a:t>HIGH LIGHT INTENSITY</a:t>
                </a:r>
              </a:p>
              <a:p>
                <a:r>
                  <a:rPr lang="en-CA" sz="1400" dirty="0">
                    <a:solidFill>
                      <a:srgbClr val="0000FF"/>
                    </a:solidFill>
                  </a:rPr>
                  <a:t>LOW EXPOSURE C1</a:t>
                </a:r>
              </a:p>
            </p:txBody>
          </p:sp>
          <p:sp>
            <p:nvSpPr>
              <p:cNvPr id="78" name="TextBox 77"/>
              <p:cNvSpPr txBox="1"/>
              <p:nvPr/>
            </p:nvSpPr>
            <p:spPr>
              <a:xfrm>
                <a:off x="4988581" y="1087353"/>
                <a:ext cx="2251804" cy="546956"/>
              </a:xfrm>
              <a:prstGeom prst="rect">
                <a:avLst/>
              </a:prstGeom>
              <a:noFill/>
            </p:spPr>
            <p:txBody>
              <a:bodyPr wrap="square" rtlCol="0">
                <a:noAutofit/>
              </a:bodyPr>
              <a:lstStyle/>
              <a:p>
                <a:r>
                  <a:rPr lang="en-CA" sz="1400" dirty="0">
                    <a:solidFill>
                      <a:srgbClr val="FF0000"/>
                    </a:solidFill>
                  </a:rPr>
                  <a:t>LOW LIGHT INTENSITY</a:t>
                </a:r>
              </a:p>
              <a:p>
                <a:r>
                  <a:rPr lang="en-CA" sz="1400" dirty="0">
                    <a:solidFill>
                      <a:srgbClr val="FF0000"/>
                    </a:solidFill>
                  </a:rPr>
                  <a:t>HIGH EXPOSURE C4 </a:t>
                </a:r>
              </a:p>
            </p:txBody>
          </p:sp>
          <p:sp>
            <p:nvSpPr>
              <p:cNvPr id="82" name="Down Arrow 81"/>
              <p:cNvSpPr/>
              <p:nvPr/>
            </p:nvSpPr>
            <p:spPr>
              <a:xfrm rot="992140">
                <a:off x="4945917" y="1533723"/>
                <a:ext cx="132620" cy="379078"/>
              </a:xfrm>
              <a:prstGeom prst="downArrow">
                <a:avLst>
                  <a:gd name="adj1" fmla="val 50000"/>
                  <a:gd name="adj2" fmla="val 76089"/>
                </a:avLst>
              </a:prstGeom>
              <a:solidFill>
                <a:srgbClr val="FF0000"/>
              </a:solidFill>
            </p:spPr>
            <p:txBody>
              <a:bodyPr wrap="none" rtlCol="0" anchor="ctr">
                <a:noAutofit/>
              </a:bodyPr>
              <a:lstStyle/>
              <a:p>
                <a:pPr algn="ctr"/>
                <a:endParaRPr lang="en-CA" sz="3200" b="1" dirty="0">
                  <a:solidFill>
                    <a:srgbClr val="00B050"/>
                  </a:solidFill>
                  <a:sym typeface="Wingdings" panose="05000000000000000000" pitchFamily="2" charset="2"/>
                </a:endParaRPr>
              </a:p>
            </p:txBody>
          </p:sp>
          <p:sp>
            <p:nvSpPr>
              <p:cNvPr id="86" name="Left Arrow 85"/>
              <p:cNvSpPr/>
              <p:nvPr/>
            </p:nvSpPr>
            <p:spPr>
              <a:xfrm>
                <a:off x="6342611" y="2036618"/>
                <a:ext cx="399011" cy="182880"/>
              </a:xfrm>
              <a:prstGeom prst="leftArrow">
                <a:avLst/>
              </a:prstGeom>
              <a:solidFill>
                <a:srgbClr val="0000FF"/>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CA" sz="3200" b="1" dirty="0">
                  <a:solidFill>
                    <a:srgbClr val="00B050"/>
                  </a:solidFill>
                  <a:sym typeface="Wingdings" panose="05000000000000000000" pitchFamily="2" charset="2"/>
                </a:endParaRPr>
              </a:p>
            </p:txBody>
          </p:sp>
        </p:grpSp>
        <p:sp>
          <p:nvSpPr>
            <p:cNvPr id="135" name="TextBox 134"/>
            <p:cNvSpPr txBox="1"/>
            <p:nvPr/>
          </p:nvSpPr>
          <p:spPr>
            <a:xfrm>
              <a:off x="83726" y="6469696"/>
              <a:ext cx="3903252" cy="370395"/>
            </a:xfrm>
            <a:prstGeom prst="rect">
              <a:avLst/>
            </a:prstGeom>
            <a:noFill/>
          </p:spPr>
          <p:txBody>
            <a:bodyPr wrap="square" rtlCol="0">
              <a:noAutofit/>
            </a:bodyPr>
            <a:lstStyle/>
            <a:p>
              <a:pPr algn="ctr"/>
              <a:r>
                <a:rPr lang="en-CA" sz="1600" dirty="0">
                  <a:solidFill>
                    <a:srgbClr val="3333CC"/>
                  </a:solidFill>
                </a:rPr>
                <a:t>SENSOR RAW OUTPUT</a:t>
              </a:r>
            </a:p>
          </p:txBody>
        </p:sp>
      </p:grpSp>
      <p:grpSp>
        <p:nvGrpSpPr>
          <p:cNvPr id="139" name="Group 138"/>
          <p:cNvGrpSpPr/>
          <p:nvPr/>
        </p:nvGrpSpPr>
        <p:grpSpPr>
          <a:xfrm>
            <a:off x="3648075" y="3671711"/>
            <a:ext cx="5456809" cy="3078149"/>
            <a:chOff x="3648075" y="3572321"/>
            <a:chExt cx="5456809" cy="307814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2581" y="3572321"/>
              <a:ext cx="3622303" cy="2716727"/>
            </a:xfrm>
            <a:prstGeom prst="rect">
              <a:avLst/>
            </a:prstGeom>
          </p:spPr>
        </p:pic>
        <p:sp>
          <p:nvSpPr>
            <p:cNvPr id="121" name="Right Arrow 120"/>
            <p:cNvSpPr/>
            <p:nvPr/>
          </p:nvSpPr>
          <p:spPr>
            <a:xfrm>
              <a:off x="3648075" y="4768884"/>
              <a:ext cx="1929431" cy="1239707"/>
            </a:xfrm>
            <a:prstGeom prst="rightArrow">
              <a:avLst>
                <a:gd name="adj1" fmla="val 57900"/>
                <a:gd name="adj2" fmla="val 50000"/>
              </a:avLst>
            </a:prstGeom>
            <a:solidFill>
              <a:srgbClr val="FF9900"/>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CA" sz="1400" dirty="0">
                  <a:solidFill>
                    <a:schemeClr val="bg1"/>
                  </a:solidFill>
                  <a:sym typeface="Wingdings" panose="05000000000000000000" pitchFamily="2" charset="2"/>
                </a:rPr>
                <a:t>NORMALIZATION</a:t>
              </a:r>
            </a:p>
            <a:p>
              <a:pPr algn="ctr"/>
              <a:r>
                <a:rPr lang="en-CA" sz="1400" dirty="0">
                  <a:solidFill>
                    <a:schemeClr val="bg1"/>
                  </a:solidFill>
                  <a:sym typeface="Wingdings" panose="05000000000000000000" pitchFamily="2" charset="2"/>
                </a:rPr>
                <a:t>BASED ON</a:t>
              </a:r>
            </a:p>
            <a:p>
              <a:pPr algn="ctr"/>
              <a:r>
                <a:rPr lang="en-CA" sz="1400" dirty="0">
                  <a:solidFill>
                    <a:schemeClr val="bg1"/>
                  </a:solidFill>
                  <a:sym typeface="Wingdings" panose="05000000000000000000" pitchFamily="2" charset="2"/>
                </a:rPr>
                <a:t>EXPOSURE TIME</a:t>
              </a:r>
            </a:p>
          </p:txBody>
        </p:sp>
        <p:sp>
          <p:nvSpPr>
            <p:cNvPr id="136" name="TextBox 135"/>
            <p:cNvSpPr txBox="1"/>
            <p:nvPr/>
          </p:nvSpPr>
          <p:spPr>
            <a:xfrm>
              <a:off x="5540638" y="6363162"/>
              <a:ext cx="3288517" cy="287308"/>
            </a:xfrm>
            <a:prstGeom prst="rect">
              <a:avLst/>
            </a:prstGeom>
            <a:noFill/>
          </p:spPr>
          <p:txBody>
            <a:bodyPr wrap="square" rtlCol="0">
              <a:noAutofit/>
            </a:bodyPr>
            <a:lstStyle/>
            <a:p>
              <a:pPr algn="ctr"/>
              <a:r>
                <a:rPr lang="en-CA" sz="1600" dirty="0">
                  <a:solidFill>
                    <a:srgbClr val="3333CC"/>
                  </a:solidFill>
                </a:rPr>
                <a:t>HDR RECONSTRUCTION</a:t>
              </a:r>
            </a:p>
          </p:txBody>
        </p:sp>
      </p:grpSp>
      <p:grpSp>
        <p:nvGrpSpPr>
          <p:cNvPr id="4" name="Group 3"/>
          <p:cNvGrpSpPr/>
          <p:nvPr/>
        </p:nvGrpSpPr>
        <p:grpSpPr>
          <a:xfrm>
            <a:off x="4684723" y="581690"/>
            <a:ext cx="4420162" cy="3073767"/>
            <a:chOff x="4684723" y="581690"/>
            <a:chExt cx="4420162" cy="3073767"/>
          </a:xfrm>
        </p:grpSpPr>
        <p:grpSp>
          <p:nvGrpSpPr>
            <p:cNvPr id="119" name="Group 118"/>
            <p:cNvGrpSpPr/>
            <p:nvPr/>
          </p:nvGrpSpPr>
          <p:grpSpPr>
            <a:xfrm>
              <a:off x="4684723" y="581690"/>
              <a:ext cx="4420162" cy="3073767"/>
              <a:chOff x="4691608" y="619790"/>
              <a:chExt cx="4420162" cy="3073767"/>
            </a:xfrm>
          </p:grpSpPr>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5240" y="619790"/>
                <a:ext cx="2609620" cy="2609620"/>
              </a:xfrm>
              <a:prstGeom prst="rect">
                <a:avLst/>
              </a:prstGeom>
            </p:spPr>
          </p:pic>
          <p:grpSp>
            <p:nvGrpSpPr>
              <p:cNvPr id="100" name="Group 99"/>
              <p:cNvGrpSpPr/>
              <p:nvPr/>
            </p:nvGrpSpPr>
            <p:grpSpPr>
              <a:xfrm>
                <a:off x="4691608" y="896202"/>
                <a:ext cx="858115" cy="419893"/>
                <a:chOff x="-3379092" y="109578"/>
                <a:chExt cx="1568024" cy="844315"/>
              </a:xfrm>
            </p:grpSpPr>
            <p:sp>
              <p:nvSpPr>
                <p:cNvPr id="95" name="Rectangle 94"/>
                <p:cNvSpPr/>
                <p:nvPr/>
              </p:nvSpPr>
              <p:spPr>
                <a:xfrm>
                  <a:off x="-3379092" y="109578"/>
                  <a:ext cx="328912" cy="359999"/>
                </a:xfrm>
                <a:prstGeom prst="rect">
                  <a:avLst/>
                </a:prstGeom>
                <a:solidFill>
                  <a:schemeClr val="tx1"/>
                </a:solidFill>
                <a:ln>
                  <a:solidFill>
                    <a:schemeClr val="tx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CA" sz="3200" b="1" dirty="0">
                    <a:solidFill>
                      <a:srgbClr val="00B050"/>
                    </a:solidFill>
                    <a:sym typeface="Wingdings" panose="05000000000000000000" pitchFamily="2" charset="2"/>
                  </a:endParaRPr>
                </a:p>
              </p:txBody>
            </p:sp>
            <p:sp>
              <p:nvSpPr>
                <p:cNvPr id="96" name="Rectangle 95"/>
                <p:cNvSpPr/>
                <p:nvPr/>
              </p:nvSpPr>
              <p:spPr>
                <a:xfrm>
                  <a:off x="-3379092" y="593894"/>
                  <a:ext cx="328912" cy="359999"/>
                </a:xfrm>
                <a:prstGeom prst="rect">
                  <a:avLst/>
                </a:prstGeom>
                <a:ln>
                  <a:solidFill>
                    <a:schemeClr val="tx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CA" sz="3200" b="1" dirty="0">
                    <a:solidFill>
                      <a:srgbClr val="00B050"/>
                    </a:solidFill>
                    <a:sym typeface="Wingdings" panose="05000000000000000000" pitchFamily="2" charset="2"/>
                  </a:endParaRPr>
                </a:p>
              </p:txBody>
            </p:sp>
            <p:sp>
              <p:nvSpPr>
                <p:cNvPr id="98" name="Rectangle 97"/>
                <p:cNvSpPr/>
                <p:nvPr/>
              </p:nvSpPr>
              <p:spPr>
                <a:xfrm>
                  <a:off x="-3129954" y="117885"/>
                  <a:ext cx="1314866" cy="359999"/>
                </a:xfrm>
                <a:prstGeom prst="rect">
                  <a:avLst/>
                </a:prstGeom>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CA" sz="1400" dirty="0">
                      <a:sym typeface="Wingdings" panose="05000000000000000000" pitchFamily="2" charset="2"/>
                    </a:rPr>
                    <a:t>CODE 0 (OFF)</a:t>
                  </a:r>
                </a:p>
              </p:txBody>
            </p:sp>
            <p:sp>
              <p:nvSpPr>
                <p:cNvPr id="99" name="Rectangle 98"/>
                <p:cNvSpPr/>
                <p:nvPr/>
              </p:nvSpPr>
              <p:spPr>
                <a:xfrm>
                  <a:off x="-3125934" y="593894"/>
                  <a:ext cx="1314866" cy="359999"/>
                </a:xfrm>
                <a:prstGeom prst="rect">
                  <a:avLst/>
                </a:prstGeom>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CA" sz="1400" dirty="0">
                      <a:sym typeface="Wingdings" panose="05000000000000000000" pitchFamily="2" charset="2"/>
                    </a:rPr>
                    <a:t>CODE 1 (ON)</a:t>
                  </a:r>
                </a:p>
              </p:txBody>
            </p:sp>
          </p:grpSp>
          <p:grpSp>
            <p:nvGrpSpPr>
              <p:cNvPr id="117" name="Group 116"/>
              <p:cNvGrpSpPr/>
              <p:nvPr/>
            </p:nvGrpSpPr>
            <p:grpSpPr>
              <a:xfrm>
                <a:off x="7370175" y="2662113"/>
                <a:ext cx="1241195" cy="815494"/>
                <a:chOff x="7322550" y="2709738"/>
                <a:chExt cx="1241195" cy="815494"/>
              </a:xfrm>
            </p:grpSpPr>
            <p:pic>
              <p:nvPicPr>
                <p:cNvPr id="111" name="Picture 110"/>
                <p:cNvPicPr>
                  <a:picLocks noChangeAspect="1"/>
                </p:cNvPicPr>
                <p:nvPr/>
              </p:nvPicPr>
              <p:blipFill>
                <a:blip r:embed="rId7"/>
                <a:stretch>
                  <a:fillRect/>
                </a:stretch>
              </p:blipFill>
              <p:spPr>
                <a:xfrm>
                  <a:off x="7322550" y="2709738"/>
                  <a:ext cx="969586" cy="619733"/>
                </a:xfrm>
                <a:prstGeom prst="rect">
                  <a:avLst/>
                </a:prstGeom>
              </p:spPr>
            </p:pic>
            <p:sp>
              <p:nvSpPr>
                <p:cNvPr id="112" name="TextBox 111"/>
                <p:cNvSpPr txBox="1"/>
                <p:nvPr/>
              </p:nvSpPr>
              <p:spPr>
                <a:xfrm>
                  <a:off x="7472362" y="3163121"/>
                  <a:ext cx="228600" cy="362111"/>
                </a:xfrm>
                <a:prstGeom prst="rect">
                  <a:avLst/>
                </a:prstGeom>
                <a:noFill/>
              </p:spPr>
              <p:txBody>
                <a:bodyPr wrap="square" rtlCol="0">
                  <a:noAutofit/>
                </a:bodyPr>
                <a:lstStyle/>
                <a:p>
                  <a:pPr algn="ctr"/>
                  <a:r>
                    <a:rPr lang="en-CA" dirty="0"/>
                    <a:t>x</a:t>
                  </a:r>
                </a:p>
              </p:txBody>
            </p:sp>
            <p:sp>
              <p:nvSpPr>
                <p:cNvPr id="113" name="TextBox 112"/>
                <p:cNvSpPr txBox="1"/>
                <p:nvPr/>
              </p:nvSpPr>
              <p:spPr>
                <a:xfrm>
                  <a:off x="7590442" y="2801010"/>
                  <a:ext cx="228600" cy="362111"/>
                </a:xfrm>
                <a:prstGeom prst="rect">
                  <a:avLst/>
                </a:prstGeom>
                <a:noFill/>
              </p:spPr>
              <p:txBody>
                <a:bodyPr wrap="square" rtlCol="0">
                  <a:noAutofit/>
                </a:bodyPr>
                <a:lstStyle/>
                <a:p>
                  <a:pPr algn="ctr"/>
                  <a:r>
                    <a:rPr lang="en-CA" dirty="0"/>
                    <a:t>y</a:t>
                  </a:r>
                </a:p>
              </p:txBody>
            </p:sp>
            <p:sp>
              <p:nvSpPr>
                <p:cNvPr id="114" name="TextBox 113"/>
                <p:cNvSpPr txBox="1"/>
                <p:nvPr/>
              </p:nvSpPr>
              <p:spPr>
                <a:xfrm rot="19007473">
                  <a:off x="7826232" y="2892735"/>
                  <a:ext cx="737513" cy="362111"/>
                </a:xfrm>
                <a:prstGeom prst="rect">
                  <a:avLst/>
                </a:prstGeom>
                <a:noFill/>
              </p:spPr>
              <p:txBody>
                <a:bodyPr wrap="square" rtlCol="0">
                  <a:noAutofit/>
                </a:bodyPr>
                <a:lstStyle/>
                <a:p>
                  <a:pPr algn="ctr"/>
                  <a:r>
                    <a:rPr lang="en-CA" dirty="0"/>
                    <a:t>time</a:t>
                  </a:r>
                </a:p>
              </p:txBody>
            </p:sp>
          </p:grpSp>
          <p:sp>
            <p:nvSpPr>
              <p:cNvPr id="115" name="TextBox 114"/>
              <p:cNvSpPr txBox="1"/>
              <p:nvPr/>
            </p:nvSpPr>
            <p:spPr>
              <a:xfrm>
                <a:off x="4988844" y="3323162"/>
                <a:ext cx="4122926" cy="370395"/>
              </a:xfrm>
              <a:prstGeom prst="rect">
                <a:avLst/>
              </a:prstGeom>
              <a:noFill/>
            </p:spPr>
            <p:txBody>
              <a:bodyPr wrap="square" rtlCol="0">
                <a:noAutofit/>
              </a:bodyPr>
              <a:lstStyle/>
              <a:p>
                <a:pPr algn="ctr"/>
                <a:r>
                  <a:rPr lang="en-CA" sz="1600" dirty="0">
                    <a:solidFill>
                      <a:srgbClr val="3333CC"/>
                    </a:solidFill>
                  </a:rPr>
                  <a:t>CODE SEQUENCE IN ONE FRAME</a:t>
                </a:r>
              </a:p>
            </p:txBody>
          </p:sp>
        </p:grpSp>
        <p:sp>
          <p:nvSpPr>
            <p:cNvPr id="101" name="TextBox 100"/>
            <p:cNvSpPr txBox="1"/>
            <p:nvPr/>
          </p:nvSpPr>
          <p:spPr>
            <a:xfrm rot="18900000">
              <a:off x="5417438" y="1086630"/>
              <a:ext cx="1754564" cy="264437"/>
            </a:xfrm>
            <a:prstGeom prst="rect">
              <a:avLst/>
            </a:prstGeom>
            <a:noFill/>
          </p:spPr>
          <p:txBody>
            <a:bodyPr wrap="square" rtlCol="0">
              <a:noAutofit/>
            </a:bodyPr>
            <a:lstStyle/>
            <a:p>
              <a:pPr algn="ctr"/>
              <a:r>
                <a:rPr lang="en-CA" sz="1600" dirty="0"/>
                <a:t>ONE FRAME</a:t>
              </a:r>
            </a:p>
          </p:txBody>
        </p:sp>
      </p:grpSp>
      <p:grpSp>
        <p:nvGrpSpPr>
          <p:cNvPr id="134" name="Group 133"/>
          <p:cNvGrpSpPr/>
          <p:nvPr/>
        </p:nvGrpSpPr>
        <p:grpSpPr>
          <a:xfrm>
            <a:off x="4369661" y="740569"/>
            <a:ext cx="4028313" cy="1953514"/>
            <a:chOff x="4369661" y="740569"/>
            <a:chExt cx="4028313" cy="1953514"/>
          </a:xfrm>
        </p:grpSpPr>
        <p:sp>
          <p:nvSpPr>
            <p:cNvPr id="106" name="Right Arrow 105"/>
            <p:cNvSpPr/>
            <p:nvPr/>
          </p:nvSpPr>
          <p:spPr>
            <a:xfrm rot="651198">
              <a:off x="4414708" y="1843997"/>
              <a:ext cx="1528291" cy="278014"/>
            </a:xfrm>
            <a:prstGeom prst="rightArrow">
              <a:avLst>
                <a:gd name="adj1" fmla="val 50000"/>
                <a:gd name="adj2" fmla="val 123078"/>
              </a:avLst>
            </a:prstGeom>
            <a:solidFill>
              <a:srgbClr val="0000FF"/>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CA" dirty="0">
                <a:sym typeface="Wingdings" panose="05000000000000000000" pitchFamily="2" charset="2"/>
              </a:endParaRPr>
            </a:p>
          </p:txBody>
        </p:sp>
        <p:sp>
          <p:nvSpPr>
            <p:cNvPr id="107" name="Right Arrow 106"/>
            <p:cNvSpPr/>
            <p:nvPr/>
          </p:nvSpPr>
          <p:spPr>
            <a:xfrm rot="20762249">
              <a:off x="4369661" y="2429533"/>
              <a:ext cx="2585609" cy="264550"/>
            </a:xfrm>
            <a:prstGeom prst="rightArrow">
              <a:avLst>
                <a:gd name="adj1" fmla="val 50000"/>
                <a:gd name="adj2" fmla="val 125021"/>
              </a:avLst>
            </a:prstGeom>
            <a:solidFill>
              <a:srgbClr val="FF0000"/>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CA" dirty="0">
                <a:sym typeface="Wingdings" panose="05000000000000000000" pitchFamily="2" charset="2"/>
              </a:endParaRPr>
            </a:p>
          </p:txBody>
        </p:sp>
        <p:sp>
          <p:nvSpPr>
            <p:cNvPr id="128" name="Freeform 127"/>
            <p:cNvSpPr/>
            <p:nvPr/>
          </p:nvSpPr>
          <p:spPr>
            <a:xfrm>
              <a:off x="5955506" y="1659731"/>
              <a:ext cx="554832" cy="542925"/>
            </a:xfrm>
            <a:custGeom>
              <a:avLst/>
              <a:gdLst>
                <a:gd name="connsiteX0" fmla="*/ 0 w 554832"/>
                <a:gd name="connsiteY0" fmla="*/ 309563 h 542925"/>
                <a:gd name="connsiteX1" fmla="*/ 309563 w 554832"/>
                <a:gd name="connsiteY1" fmla="*/ 0 h 542925"/>
                <a:gd name="connsiteX2" fmla="*/ 554832 w 554832"/>
                <a:gd name="connsiteY2" fmla="*/ 0 h 542925"/>
                <a:gd name="connsiteX3" fmla="*/ 247650 w 554832"/>
                <a:gd name="connsiteY3" fmla="*/ 307182 h 542925"/>
                <a:gd name="connsiteX4" fmla="*/ 247650 w 554832"/>
                <a:gd name="connsiteY4" fmla="*/ 542925 h 542925"/>
                <a:gd name="connsiteX5" fmla="*/ 0 w 554832"/>
                <a:gd name="connsiteY5" fmla="*/ 542925 h 542925"/>
                <a:gd name="connsiteX6" fmla="*/ 0 w 554832"/>
                <a:gd name="connsiteY6" fmla="*/ 3095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832" h="542925">
                  <a:moveTo>
                    <a:pt x="0" y="309563"/>
                  </a:moveTo>
                  <a:lnTo>
                    <a:pt x="309563" y="0"/>
                  </a:lnTo>
                  <a:lnTo>
                    <a:pt x="554832" y="0"/>
                  </a:lnTo>
                  <a:lnTo>
                    <a:pt x="247650" y="307182"/>
                  </a:lnTo>
                  <a:lnTo>
                    <a:pt x="247650" y="542925"/>
                  </a:lnTo>
                  <a:lnTo>
                    <a:pt x="0" y="542925"/>
                  </a:lnTo>
                  <a:lnTo>
                    <a:pt x="0" y="309563"/>
                  </a:lnTo>
                  <a:close/>
                </a:path>
              </a:pathLst>
            </a:custGeom>
            <a:solidFill>
              <a:schemeClr val="bg1">
                <a:alpha val="36000"/>
              </a:schemeClr>
            </a:solidFill>
            <a:ln w="57150">
              <a:solidFill>
                <a:srgbClr val="0000FF"/>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CA" dirty="0">
                <a:sym typeface="Wingdings" panose="05000000000000000000" pitchFamily="2" charset="2"/>
              </a:endParaRPr>
            </a:p>
          </p:txBody>
        </p:sp>
        <p:sp>
          <p:nvSpPr>
            <p:cNvPr id="130" name="Freeform 129"/>
            <p:cNvSpPr/>
            <p:nvPr/>
          </p:nvSpPr>
          <p:spPr>
            <a:xfrm>
              <a:off x="6922293" y="740569"/>
              <a:ext cx="1475681" cy="1466850"/>
            </a:xfrm>
            <a:custGeom>
              <a:avLst/>
              <a:gdLst>
                <a:gd name="connsiteX0" fmla="*/ 0 w 1459706"/>
                <a:gd name="connsiteY0" fmla="*/ 1466850 h 1466850"/>
                <a:gd name="connsiteX1" fmla="*/ 0 w 1459706"/>
                <a:gd name="connsiteY1" fmla="*/ 1221581 h 1466850"/>
                <a:gd name="connsiteX2" fmla="*/ 1221581 w 1459706"/>
                <a:gd name="connsiteY2" fmla="*/ 0 h 1466850"/>
                <a:gd name="connsiteX3" fmla="*/ 1459706 w 1459706"/>
                <a:gd name="connsiteY3" fmla="*/ 0 h 1466850"/>
                <a:gd name="connsiteX4" fmla="*/ 1459706 w 1459706"/>
                <a:gd name="connsiteY4" fmla="*/ 240506 h 1466850"/>
                <a:gd name="connsiteX5" fmla="*/ 254794 w 1459706"/>
                <a:gd name="connsiteY5" fmla="*/ 1445418 h 1466850"/>
                <a:gd name="connsiteX6" fmla="*/ 254794 w 1459706"/>
                <a:gd name="connsiteY6" fmla="*/ 1459706 h 1466850"/>
                <a:gd name="connsiteX7" fmla="*/ 0 w 1459706"/>
                <a:gd name="connsiteY7" fmla="*/ 146685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9706" h="1466850">
                  <a:moveTo>
                    <a:pt x="0" y="1466850"/>
                  </a:moveTo>
                  <a:lnTo>
                    <a:pt x="0" y="1221581"/>
                  </a:lnTo>
                  <a:lnTo>
                    <a:pt x="1221581" y="0"/>
                  </a:lnTo>
                  <a:lnTo>
                    <a:pt x="1459706" y="0"/>
                  </a:lnTo>
                  <a:lnTo>
                    <a:pt x="1459706" y="240506"/>
                  </a:lnTo>
                  <a:lnTo>
                    <a:pt x="254794" y="1445418"/>
                  </a:lnTo>
                  <a:lnTo>
                    <a:pt x="254794" y="1459706"/>
                  </a:lnTo>
                  <a:lnTo>
                    <a:pt x="0" y="1466850"/>
                  </a:lnTo>
                  <a:close/>
                </a:path>
              </a:pathLst>
            </a:custGeom>
            <a:solidFill>
              <a:schemeClr val="bg1">
                <a:alpha val="36000"/>
              </a:schemeClr>
            </a:solidFill>
            <a:ln w="57150">
              <a:solidFill>
                <a:srgbClr val="FF0707"/>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CA" dirty="0">
                <a:sym typeface="Wingdings" panose="05000000000000000000" pitchFamily="2" charset="2"/>
              </a:endParaRPr>
            </a:p>
          </p:txBody>
        </p:sp>
      </p:grpSp>
      <p:sp>
        <p:nvSpPr>
          <p:cNvPr id="2" name="Title 1"/>
          <p:cNvSpPr>
            <a:spLocks noGrp="1"/>
          </p:cNvSpPr>
          <p:nvPr>
            <p:ph type="title"/>
          </p:nvPr>
        </p:nvSpPr>
        <p:spPr>
          <a:xfrm>
            <a:off x="0" y="110335"/>
            <a:ext cx="9144000" cy="667264"/>
          </a:xfrm>
        </p:spPr>
        <p:txBody>
          <a:bodyPr/>
          <a:lstStyle/>
          <a:p>
            <a:r>
              <a:rPr lang="en-CA" dirty="0">
                <a:latin typeface="+mn-lt"/>
              </a:rPr>
              <a:t>Per-pixel Coded Exposure</a:t>
            </a:r>
          </a:p>
        </p:txBody>
      </p:sp>
      <p:grpSp>
        <p:nvGrpSpPr>
          <p:cNvPr id="18" name="Group 17">
            <a:extLst>
              <a:ext uri="{FF2B5EF4-FFF2-40B4-BE49-F238E27FC236}">
                <a16:creationId xmlns:a16="http://schemas.microsoft.com/office/drawing/2014/main" id="{A86D0718-07F3-4090-B5F2-C93D1805138E}"/>
              </a:ext>
            </a:extLst>
          </p:cNvPr>
          <p:cNvGrpSpPr/>
          <p:nvPr/>
        </p:nvGrpSpPr>
        <p:grpSpPr>
          <a:xfrm>
            <a:off x="0" y="693778"/>
            <a:ext cx="4474878" cy="2383618"/>
            <a:chOff x="0" y="693778"/>
            <a:chExt cx="4474878" cy="2383618"/>
          </a:xfrm>
        </p:grpSpPr>
        <p:pic>
          <p:nvPicPr>
            <p:cNvPr id="109" name="Picture 108"/>
            <p:cNvPicPr>
              <a:picLocks noChangeAspect="1"/>
            </p:cNvPicPr>
            <p:nvPr/>
          </p:nvPicPr>
          <p:blipFill rotWithShape="1">
            <a:blip r:embed="rId8">
              <a:extLst>
                <a:ext uri="{28A0092B-C50C-407E-A947-70E740481C1C}">
                  <a14:useLocalDpi xmlns:a14="http://schemas.microsoft.com/office/drawing/2010/main" val="0"/>
                </a:ext>
              </a:extLst>
            </a:blip>
            <a:srcRect l="251" b="78210"/>
            <a:stretch/>
          </p:blipFill>
          <p:spPr>
            <a:xfrm>
              <a:off x="0" y="693778"/>
              <a:ext cx="4474878" cy="545595"/>
            </a:xfrm>
            <a:prstGeom prst="rect">
              <a:avLst/>
            </a:prstGeom>
          </p:spPr>
        </p:pic>
        <p:pic>
          <p:nvPicPr>
            <p:cNvPr id="17" name="Picture 16" descr="A close up of a keyboard&#10;&#10;Description automatically generated">
              <a:extLst>
                <a:ext uri="{FF2B5EF4-FFF2-40B4-BE49-F238E27FC236}">
                  <a16:creationId xmlns:a16="http://schemas.microsoft.com/office/drawing/2014/main" id="{89A58DA7-E59C-4A49-BC95-0B9C2E562F62}"/>
                </a:ext>
              </a:extLst>
            </p:cNvPr>
            <p:cNvPicPr>
              <a:picLocks noChangeAspect="1"/>
            </p:cNvPicPr>
            <p:nvPr/>
          </p:nvPicPr>
          <p:blipFill rotWithShape="1">
            <a:blip r:embed="rId9">
              <a:extLst>
                <a:ext uri="{28A0092B-C50C-407E-A947-70E740481C1C}">
                  <a14:useLocalDpi xmlns:a14="http://schemas.microsoft.com/office/drawing/2010/main" val="0"/>
                </a:ext>
              </a:extLst>
            </a:blip>
            <a:srcRect l="1743" b="5100"/>
            <a:stretch/>
          </p:blipFill>
          <p:spPr>
            <a:xfrm>
              <a:off x="0" y="1227223"/>
              <a:ext cx="4474878" cy="1850173"/>
            </a:xfrm>
            <a:prstGeom prst="rect">
              <a:avLst/>
            </a:prstGeom>
          </p:spPr>
        </p:pic>
      </p:grpSp>
      <p:sp>
        <p:nvSpPr>
          <p:cNvPr id="118" name="TextBox 117"/>
          <p:cNvSpPr txBox="1"/>
          <p:nvPr/>
        </p:nvSpPr>
        <p:spPr>
          <a:xfrm>
            <a:off x="596461" y="3103860"/>
            <a:ext cx="3765769" cy="608933"/>
          </a:xfrm>
          <a:prstGeom prst="rect">
            <a:avLst/>
          </a:prstGeom>
          <a:noFill/>
        </p:spPr>
        <p:txBody>
          <a:bodyPr wrap="square" rtlCol="0">
            <a:noAutofit/>
          </a:bodyPr>
          <a:lstStyle/>
          <a:p>
            <a:pPr algn="ctr"/>
            <a:r>
              <a:rPr lang="en-CA" sz="1600" dirty="0">
                <a:solidFill>
                  <a:srgbClr val="3333CC"/>
                </a:solidFill>
              </a:rPr>
              <a:t>CODE SEQUENCE </a:t>
            </a:r>
          </a:p>
          <a:p>
            <a:pPr algn="ctr"/>
            <a:r>
              <a:rPr lang="en-CA" sz="1600" dirty="0">
                <a:solidFill>
                  <a:srgbClr val="3333CC"/>
                </a:solidFill>
              </a:rPr>
              <a:t>CONVERTED TO EXPOSURE TIME </a:t>
            </a:r>
          </a:p>
        </p:txBody>
      </p:sp>
    </p:spTree>
    <p:custDataLst>
      <p:tags r:id="rId1"/>
    </p:custDataLst>
    <p:extLst>
      <p:ext uri="{BB962C8B-B14F-4D97-AF65-F5344CB8AC3E}">
        <p14:creationId xmlns:p14="http://schemas.microsoft.com/office/powerpoint/2010/main" val="287556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E9A42BC-8165-42B5-B879-28A16A5A2102}"/>
              </a:ext>
            </a:extLst>
          </p:cNvPr>
          <p:cNvSpPr txBox="1"/>
          <p:nvPr/>
        </p:nvSpPr>
        <p:spPr>
          <a:xfrm>
            <a:off x="7995145" y="3064826"/>
            <a:ext cx="1156135" cy="645793"/>
          </a:xfrm>
          <a:prstGeom prst="rect">
            <a:avLst/>
          </a:prstGeom>
          <a:noFill/>
        </p:spPr>
        <p:txBody>
          <a:bodyPr wrap="none" lIns="0" tIns="0" rIns="0" bIns="0" rtlCol="0">
            <a:noAutofit/>
          </a:bodyPr>
          <a:lstStyle/>
          <a:p>
            <a:r>
              <a:rPr lang="en-US" dirty="0"/>
              <a:t>FRAME 0</a:t>
            </a:r>
          </a:p>
          <a:p>
            <a:r>
              <a:rPr lang="en-US" dirty="0"/>
              <a:t>READOUT</a:t>
            </a:r>
          </a:p>
        </p:txBody>
      </p:sp>
      <p:sp>
        <p:nvSpPr>
          <p:cNvPr id="66" name="TextBox 65">
            <a:extLst>
              <a:ext uri="{FF2B5EF4-FFF2-40B4-BE49-F238E27FC236}">
                <a16:creationId xmlns:a16="http://schemas.microsoft.com/office/drawing/2014/main" id="{CA8C5E6E-3331-4DEE-A715-818CCCE83303}"/>
              </a:ext>
            </a:extLst>
          </p:cNvPr>
          <p:cNvSpPr txBox="1"/>
          <p:nvPr/>
        </p:nvSpPr>
        <p:spPr>
          <a:xfrm>
            <a:off x="7996926" y="3067577"/>
            <a:ext cx="1136436" cy="645793"/>
          </a:xfrm>
          <a:prstGeom prst="rect">
            <a:avLst/>
          </a:prstGeom>
          <a:solidFill>
            <a:schemeClr val="bg1"/>
          </a:solidFill>
        </p:spPr>
        <p:txBody>
          <a:bodyPr wrap="none" lIns="0" tIns="0" rIns="0" bIns="0" rtlCol="0">
            <a:noAutofit/>
          </a:bodyPr>
          <a:lstStyle/>
          <a:p>
            <a:r>
              <a:rPr lang="en-US" dirty="0"/>
              <a:t>FRAME n</a:t>
            </a:r>
          </a:p>
          <a:p>
            <a:r>
              <a:rPr lang="en-US" dirty="0"/>
              <a:t>READOUT</a:t>
            </a:r>
          </a:p>
        </p:txBody>
      </p:sp>
      <p:sp>
        <p:nvSpPr>
          <p:cNvPr id="2" name="Title 1"/>
          <p:cNvSpPr>
            <a:spLocks noGrp="1"/>
          </p:cNvSpPr>
          <p:nvPr>
            <p:ph type="title"/>
          </p:nvPr>
        </p:nvSpPr>
        <p:spPr>
          <a:xfrm>
            <a:off x="628650" y="1"/>
            <a:ext cx="8172450" cy="998220"/>
          </a:xfrm>
        </p:spPr>
        <p:txBody>
          <a:bodyPr>
            <a:normAutofit fontScale="90000"/>
          </a:bodyPr>
          <a:lstStyle/>
          <a:p>
            <a:r>
              <a:rPr lang="en-CA" dirty="0"/>
              <a:t>Dynamic Per-Pixel Code Generation</a:t>
            </a:r>
          </a:p>
        </p:txBody>
      </p:sp>
      <p:sp>
        <p:nvSpPr>
          <p:cNvPr id="70" name="Rounded Rectangle 69"/>
          <p:cNvSpPr/>
          <p:nvPr/>
        </p:nvSpPr>
        <p:spPr>
          <a:xfrm>
            <a:off x="159501" y="907873"/>
            <a:ext cx="2647760" cy="629486"/>
          </a:xfrm>
          <a:prstGeom prst="roundRect">
            <a:avLst/>
          </a:prstGeom>
          <a:solidFill>
            <a:schemeClr val="bg1"/>
          </a:solidFill>
          <a:ln w="19050">
            <a:solidFill>
              <a:schemeClr val="tx1"/>
            </a:solidFill>
          </a:ln>
        </p:spPr>
        <p:txBody>
          <a:bodyPr wrap="none" rtlCol="0" anchor="ctr">
            <a:noAutofit/>
          </a:bodyPr>
          <a:lstStyle/>
          <a:p>
            <a:pPr algn="ctr"/>
            <a:r>
              <a:rPr lang="en-CA" dirty="0">
                <a:sym typeface="Wingdings" panose="05000000000000000000" pitchFamily="2" charset="2"/>
              </a:rPr>
              <a:t>INITIAL EXPOSURE</a:t>
            </a:r>
            <a:br>
              <a:rPr lang="en-CA" dirty="0">
                <a:sym typeface="Wingdings" panose="05000000000000000000" pitchFamily="2" charset="2"/>
              </a:rPr>
            </a:br>
            <a:r>
              <a:rPr lang="en-CA" dirty="0">
                <a:sym typeface="Wingdings" panose="05000000000000000000" pitchFamily="2" charset="2"/>
              </a:rPr>
              <a:t>&amp; READOUT</a:t>
            </a:r>
          </a:p>
        </p:txBody>
      </p:sp>
      <p:grpSp>
        <p:nvGrpSpPr>
          <p:cNvPr id="7" name="Group 6"/>
          <p:cNvGrpSpPr/>
          <p:nvPr/>
        </p:nvGrpSpPr>
        <p:grpSpPr>
          <a:xfrm>
            <a:off x="159501" y="1535472"/>
            <a:ext cx="2647760" cy="546854"/>
            <a:chOff x="159501" y="1560872"/>
            <a:chExt cx="2647760" cy="546854"/>
          </a:xfrm>
        </p:grpSpPr>
        <p:sp>
          <p:nvSpPr>
            <p:cNvPr id="156" name="Rounded Rectangle 155"/>
            <p:cNvSpPr/>
            <p:nvPr/>
          </p:nvSpPr>
          <p:spPr>
            <a:xfrm>
              <a:off x="159501" y="1758769"/>
              <a:ext cx="2647760" cy="348957"/>
            </a:xfrm>
            <a:prstGeom prst="roundRect">
              <a:avLst/>
            </a:prstGeom>
            <a:solidFill>
              <a:schemeClr val="tx2">
                <a:lumMod val="40000"/>
                <a:lumOff val="60000"/>
              </a:schemeClr>
            </a:solidFill>
            <a:ln w="19050">
              <a:noFill/>
            </a:ln>
          </p:spPr>
          <p:txBody>
            <a:bodyPr wrap="none" rtlCol="0" anchor="ctr">
              <a:noAutofit/>
            </a:bodyPr>
            <a:lstStyle/>
            <a:p>
              <a:pPr algn="ctr"/>
              <a:r>
                <a:rPr lang="en-CA" dirty="0">
                  <a:sym typeface="Wingdings" panose="05000000000000000000" pitchFamily="2" charset="2"/>
                </a:rPr>
                <a:t>CODE GENERATION</a:t>
              </a:r>
            </a:p>
          </p:txBody>
        </p:sp>
        <p:sp>
          <p:nvSpPr>
            <p:cNvPr id="74" name="Down Arrow 73"/>
            <p:cNvSpPr/>
            <p:nvPr/>
          </p:nvSpPr>
          <p:spPr>
            <a:xfrm>
              <a:off x="1352728" y="1560872"/>
              <a:ext cx="261306" cy="195067"/>
            </a:xfrm>
            <a:prstGeom prst="downArrow">
              <a:avLst>
                <a:gd name="adj1" fmla="val 50000"/>
                <a:gd name="adj2" fmla="val 53686"/>
              </a:avLst>
            </a:prstGeom>
            <a:solidFill>
              <a:schemeClr val="bg1"/>
            </a:solidFill>
            <a:ln w="9525">
              <a:solidFill>
                <a:schemeClr val="tx1"/>
              </a:solidFill>
            </a:ln>
          </p:spPr>
          <p:txBody>
            <a:bodyPr wrap="none" rtlCol="0" anchor="ctr">
              <a:noAutofit/>
            </a:bodyPr>
            <a:lstStyle/>
            <a:p>
              <a:pPr algn="ctr"/>
              <a:endParaRPr lang="en-CA" dirty="0">
                <a:sym typeface="Wingdings" panose="05000000000000000000" pitchFamily="2" charset="2"/>
              </a:endParaRPr>
            </a:p>
          </p:txBody>
        </p:sp>
      </p:grpSp>
      <p:grpSp>
        <p:nvGrpSpPr>
          <p:cNvPr id="8" name="Group 7"/>
          <p:cNvGrpSpPr/>
          <p:nvPr/>
        </p:nvGrpSpPr>
        <p:grpSpPr>
          <a:xfrm>
            <a:off x="166470" y="2084226"/>
            <a:ext cx="2647760" cy="536807"/>
            <a:chOff x="159501" y="2333098"/>
            <a:chExt cx="2647760" cy="743142"/>
          </a:xfrm>
        </p:grpSpPr>
        <p:sp>
          <p:nvSpPr>
            <p:cNvPr id="157" name="Rounded Rectangle 156"/>
            <p:cNvSpPr/>
            <p:nvPr/>
          </p:nvSpPr>
          <p:spPr>
            <a:xfrm>
              <a:off x="159501" y="2586151"/>
              <a:ext cx="2647760" cy="490089"/>
            </a:xfrm>
            <a:prstGeom prst="roundRect">
              <a:avLst/>
            </a:prstGeom>
            <a:solidFill>
              <a:schemeClr val="accent2">
                <a:lumMod val="60000"/>
                <a:lumOff val="40000"/>
              </a:schemeClr>
            </a:solidFill>
            <a:ln w="19050">
              <a:noFill/>
            </a:ln>
          </p:spPr>
          <p:txBody>
            <a:bodyPr wrap="none" rtlCol="0" anchor="ctr">
              <a:noAutofit/>
            </a:bodyPr>
            <a:lstStyle/>
            <a:p>
              <a:pPr algn="ctr"/>
              <a:r>
                <a:rPr lang="en-CA" dirty="0">
                  <a:sym typeface="Wingdings" panose="05000000000000000000" pitchFamily="2" charset="2"/>
                </a:rPr>
                <a:t>CODED EXPOSURE </a:t>
              </a:r>
            </a:p>
          </p:txBody>
        </p:sp>
        <p:sp>
          <p:nvSpPr>
            <p:cNvPr id="22" name="Down Arrow 21"/>
            <p:cNvSpPr/>
            <p:nvPr/>
          </p:nvSpPr>
          <p:spPr>
            <a:xfrm>
              <a:off x="1352728" y="2333098"/>
              <a:ext cx="261306" cy="253054"/>
            </a:xfrm>
            <a:prstGeom prst="downArrow">
              <a:avLst>
                <a:gd name="adj1" fmla="val 50000"/>
                <a:gd name="adj2" fmla="val 53686"/>
              </a:avLst>
            </a:prstGeom>
            <a:solidFill>
              <a:schemeClr val="bg1"/>
            </a:solidFill>
            <a:ln>
              <a:solidFill>
                <a:schemeClr val="tx1"/>
              </a:solidFill>
            </a:ln>
          </p:spPr>
          <p:txBody>
            <a:bodyPr wrap="none" rtlCol="0" anchor="ctr">
              <a:noAutofit/>
            </a:bodyPr>
            <a:lstStyle/>
            <a:p>
              <a:pPr algn="ctr"/>
              <a:endParaRPr lang="en-CA" dirty="0">
                <a:sym typeface="Wingdings" panose="05000000000000000000" pitchFamily="2" charset="2"/>
              </a:endParaRPr>
            </a:p>
          </p:txBody>
        </p:sp>
      </p:grpSp>
      <p:grpSp>
        <p:nvGrpSpPr>
          <p:cNvPr id="9" name="Group 8"/>
          <p:cNvGrpSpPr/>
          <p:nvPr/>
        </p:nvGrpSpPr>
        <p:grpSpPr>
          <a:xfrm>
            <a:off x="174952" y="3168643"/>
            <a:ext cx="2647760" cy="827443"/>
            <a:chOff x="159501" y="3215637"/>
            <a:chExt cx="2647760" cy="827443"/>
          </a:xfrm>
        </p:grpSpPr>
        <p:sp>
          <p:nvSpPr>
            <p:cNvPr id="158" name="Rounded Rectangle 157"/>
            <p:cNvSpPr/>
            <p:nvPr/>
          </p:nvSpPr>
          <p:spPr>
            <a:xfrm>
              <a:off x="159501" y="3413594"/>
              <a:ext cx="2647760" cy="629486"/>
            </a:xfrm>
            <a:prstGeom prst="roundRect">
              <a:avLst/>
            </a:prstGeom>
            <a:solidFill>
              <a:schemeClr val="accent6">
                <a:lumMod val="60000"/>
                <a:lumOff val="40000"/>
              </a:schemeClr>
            </a:solidFill>
            <a:ln w="19050">
              <a:noFill/>
            </a:ln>
          </p:spPr>
          <p:txBody>
            <a:bodyPr wrap="none" rtlCol="0" anchor="ctr">
              <a:noAutofit/>
            </a:bodyPr>
            <a:lstStyle/>
            <a:p>
              <a:pPr algn="ctr"/>
              <a:r>
                <a:rPr lang="en-CA" dirty="0">
                  <a:sym typeface="Wingdings" panose="05000000000000000000" pitchFamily="2" charset="2"/>
                </a:rPr>
                <a:t>HDR </a:t>
              </a:r>
            </a:p>
            <a:p>
              <a:pPr algn="ctr"/>
              <a:r>
                <a:rPr lang="en-CA" dirty="0">
                  <a:sym typeface="Wingdings" panose="05000000000000000000" pitchFamily="2" charset="2"/>
                </a:rPr>
                <a:t>RECONSTRUCTION</a:t>
              </a:r>
            </a:p>
          </p:txBody>
        </p:sp>
        <p:sp>
          <p:nvSpPr>
            <p:cNvPr id="23" name="Down Arrow 22"/>
            <p:cNvSpPr/>
            <p:nvPr/>
          </p:nvSpPr>
          <p:spPr>
            <a:xfrm>
              <a:off x="1352728" y="3215637"/>
              <a:ext cx="261306" cy="195067"/>
            </a:xfrm>
            <a:prstGeom prst="downArrow">
              <a:avLst>
                <a:gd name="adj1" fmla="val 50000"/>
                <a:gd name="adj2" fmla="val 53686"/>
              </a:avLst>
            </a:prstGeom>
            <a:solidFill>
              <a:schemeClr val="bg1"/>
            </a:solidFill>
            <a:ln>
              <a:solidFill>
                <a:schemeClr val="tx1"/>
              </a:solidFill>
            </a:ln>
          </p:spPr>
          <p:txBody>
            <a:bodyPr wrap="none" rtlCol="0" anchor="ctr">
              <a:noAutofit/>
            </a:bodyPr>
            <a:lstStyle/>
            <a:p>
              <a:pPr algn="ctr"/>
              <a:endParaRPr lang="en-CA" dirty="0">
                <a:sym typeface="Wingdings" panose="05000000000000000000" pitchFamily="2" charset="2"/>
              </a:endParaRPr>
            </a:p>
          </p:txBody>
        </p:sp>
      </p:grpSp>
      <p:grpSp>
        <p:nvGrpSpPr>
          <p:cNvPr id="11" name="Group 10"/>
          <p:cNvGrpSpPr/>
          <p:nvPr/>
        </p:nvGrpSpPr>
        <p:grpSpPr>
          <a:xfrm>
            <a:off x="129041" y="835660"/>
            <a:ext cx="3274560" cy="2962951"/>
            <a:chOff x="129041" y="853440"/>
            <a:chExt cx="3274560" cy="2962951"/>
          </a:xfrm>
        </p:grpSpPr>
        <p:sp>
          <p:nvSpPr>
            <p:cNvPr id="76" name="Curved Right Arrow 75"/>
            <p:cNvSpPr/>
            <p:nvPr/>
          </p:nvSpPr>
          <p:spPr>
            <a:xfrm flipH="1" flipV="1">
              <a:off x="2807261" y="1755879"/>
              <a:ext cx="596340" cy="2060512"/>
            </a:xfrm>
            <a:prstGeom prst="curvedRightArrow">
              <a:avLst/>
            </a:prstGeom>
            <a:solidFill>
              <a:schemeClr val="bg1"/>
            </a:solidFill>
            <a:ln>
              <a:solidFill>
                <a:schemeClr val="tx1"/>
              </a:solidFill>
            </a:ln>
          </p:spPr>
          <p:txBody>
            <a:bodyPr wrap="none" rtlCol="0" anchor="ctr">
              <a:noAutofit/>
            </a:bodyPr>
            <a:lstStyle/>
            <a:p>
              <a:pPr algn="ctr"/>
              <a:endParaRPr lang="en-CA" dirty="0">
                <a:sym typeface="Wingdings" panose="05000000000000000000" pitchFamily="2" charset="2"/>
              </a:endParaRPr>
            </a:p>
          </p:txBody>
        </p:sp>
        <p:sp>
          <p:nvSpPr>
            <p:cNvPr id="10" name="Rectangle 9"/>
            <p:cNvSpPr/>
            <p:nvPr/>
          </p:nvSpPr>
          <p:spPr>
            <a:xfrm>
              <a:off x="129041" y="853440"/>
              <a:ext cx="2728460" cy="902439"/>
            </a:xfrm>
            <a:prstGeom prst="rect">
              <a:avLst/>
            </a:prstGeom>
            <a:solidFill>
              <a:schemeClr val="bg1">
                <a:alpha val="74000"/>
              </a:schemeClr>
            </a:solidFill>
            <a:ln>
              <a:no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grpSp>
      <p:grpSp>
        <p:nvGrpSpPr>
          <p:cNvPr id="62" name="Group 61"/>
          <p:cNvGrpSpPr/>
          <p:nvPr/>
        </p:nvGrpSpPr>
        <p:grpSpPr>
          <a:xfrm>
            <a:off x="5988956" y="4225507"/>
            <a:ext cx="2826265" cy="2493825"/>
            <a:chOff x="5988956" y="4225507"/>
            <a:chExt cx="2826265" cy="2493825"/>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360" y="4225507"/>
              <a:ext cx="2823861" cy="2124493"/>
            </a:xfrm>
            <a:prstGeom prst="rect">
              <a:avLst/>
            </a:prstGeom>
          </p:spPr>
        </p:pic>
        <p:sp>
          <p:nvSpPr>
            <p:cNvPr id="26" name="Rectangle 25"/>
            <p:cNvSpPr/>
            <p:nvPr/>
          </p:nvSpPr>
          <p:spPr>
            <a:xfrm>
              <a:off x="5988956" y="6350000"/>
              <a:ext cx="2823862" cy="369332"/>
            </a:xfrm>
            <a:prstGeom prst="rect">
              <a:avLst/>
            </a:prstGeom>
          </p:spPr>
          <p:txBody>
            <a:bodyPr wrap="square">
              <a:spAutoFit/>
            </a:bodyPr>
            <a:lstStyle/>
            <a:p>
              <a:pPr algn="ctr"/>
              <a:r>
                <a:rPr lang="en-CA" dirty="0">
                  <a:solidFill>
                    <a:srgbClr val="3333CC"/>
                  </a:solidFill>
                  <a:sym typeface="Wingdings" panose="05000000000000000000" pitchFamily="2" charset="2"/>
                </a:rPr>
                <a:t>RAW OUTPUT</a:t>
              </a:r>
            </a:p>
          </p:txBody>
        </p:sp>
      </p:grpSp>
      <p:sp>
        <p:nvSpPr>
          <p:cNvPr id="73" name="Rectangle 72"/>
          <p:cNvSpPr>
            <a:spLocks noChangeAspect="1"/>
          </p:cNvSpPr>
          <p:nvPr/>
        </p:nvSpPr>
        <p:spPr>
          <a:xfrm>
            <a:off x="3757466" y="705434"/>
            <a:ext cx="2821580" cy="2122795"/>
          </a:xfrm>
          <a:prstGeom prst="rect">
            <a:avLst/>
          </a:prstGeom>
          <a:solidFill>
            <a:schemeClr val="bg1"/>
          </a:solidFill>
          <a:ln w="19050">
            <a:solidFill>
              <a:schemeClr val="tx1"/>
            </a:solidFill>
          </a:ln>
        </p:spPr>
        <p:txBody>
          <a:bodyPr wrap="square" rtlCol="0" anchor="ctr">
            <a:noAutofit/>
          </a:bodyPr>
          <a:lstStyle/>
          <a:p>
            <a:pPr algn="ctr"/>
            <a:r>
              <a:rPr lang="en-CA" dirty="0">
                <a:solidFill>
                  <a:srgbClr val="3333CC"/>
                </a:solidFill>
                <a:sym typeface="Wingdings" panose="05000000000000000000" pitchFamily="2" charset="2"/>
              </a:rPr>
              <a:t>UNIFORM EXPOSURE CODE</a:t>
            </a:r>
          </a:p>
        </p:txBody>
      </p:sp>
      <p:sp>
        <p:nvSpPr>
          <p:cNvPr id="37" name="Right Arrow 36"/>
          <p:cNvSpPr/>
          <p:nvPr/>
        </p:nvSpPr>
        <p:spPr>
          <a:xfrm>
            <a:off x="6582800" y="1586448"/>
            <a:ext cx="759191" cy="496800"/>
          </a:xfrm>
          <a:prstGeom prst="rightArrow">
            <a:avLst/>
          </a:prstGeom>
          <a:ln w="15875">
            <a:solidFill>
              <a:schemeClr val="tx1"/>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grpSp>
        <p:nvGrpSpPr>
          <p:cNvPr id="65" name="Group 64"/>
          <p:cNvGrpSpPr/>
          <p:nvPr/>
        </p:nvGrpSpPr>
        <p:grpSpPr>
          <a:xfrm>
            <a:off x="6758613" y="1560872"/>
            <a:ext cx="2346959" cy="1272468"/>
            <a:chOff x="6758613" y="1560872"/>
            <a:chExt cx="2346959" cy="1272468"/>
          </a:xfrm>
          <a:solidFill>
            <a:schemeClr val="bg1">
              <a:lumMod val="75000"/>
            </a:schemeClr>
          </a:solidFill>
        </p:grpSpPr>
        <p:grpSp>
          <p:nvGrpSpPr>
            <p:cNvPr id="34" name="Group 33"/>
            <p:cNvGrpSpPr>
              <a:grpSpLocks noChangeAspect="1"/>
            </p:cNvGrpSpPr>
            <p:nvPr/>
          </p:nvGrpSpPr>
          <p:grpSpPr>
            <a:xfrm>
              <a:off x="7420069" y="1560872"/>
              <a:ext cx="1034429" cy="546896"/>
              <a:chOff x="6257925" y="1725935"/>
              <a:chExt cx="1072922" cy="673101"/>
            </a:xfrm>
            <a:grpFill/>
          </p:grpSpPr>
          <p:sp>
            <p:nvSpPr>
              <p:cNvPr id="35" name="Rectangle 34"/>
              <p:cNvSpPr/>
              <p:nvPr/>
            </p:nvSpPr>
            <p:spPr>
              <a:xfrm>
                <a:off x="6257925" y="1725936"/>
                <a:ext cx="797068" cy="673100"/>
              </a:xfrm>
              <a:prstGeom prst="rect">
                <a:avLst/>
              </a:prstGeom>
              <a:grpFill/>
              <a:ln w="15875">
                <a:solidFill>
                  <a:schemeClr val="tx1"/>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sp>
            <p:nvSpPr>
              <p:cNvPr id="36" name="Trapezoid 35"/>
              <p:cNvSpPr/>
              <p:nvPr/>
            </p:nvSpPr>
            <p:spPr>
              <a:xfrm rot="16200000">
                <a:off x="6856370" y="1924558"/>
                <a:ext cx="673100" cy="275854"/>
              </a:xfrm>
              <a:prstGeom prst="trapezoid">
                <a:avLst/>
              </a:prstGeom>
              <a:grpFill/>
              <a:ln w="15875">
                <a:solidFill>
                  <a:schemeClr val="tx1"/>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grpSp>
        <p:sp>
          <p:nvSpPr>
            <p:cNvPr id="60" name="Rectangle 59"/>
            <p:cNvSpPr/>
            <p:nvPr/>
          </p:nvSpPr>
          <p:spPr>
            <a:xfrm>
              <a:off x="6758613" y="2187009"/>
              <a:ext cx="2346959" cy="646331"/>
            </a:xfrm>
            <a:prstGeom prst="rect">
              <a:avLst/>
            </a:prstGeom>
            <a:solidFill>
              <a:schemeClr val="bg1"/>
            </a:solidFill>
          </p:spPr>
          <p:txBody>
            <a:bodyPr wrap="square">
              <a:spAutoFit/>
            </a:bodyPr>
            <a:lstStyle/>
            <a:p>
              <a:pPr algn="ctr"/>
              <a:r>
                <a:rPr lang="en-CA" dirty="0">
                  <a:solidFill>
                    <a:srgbClr val="3333CC"/>
                  </a:solidFill>
                  <a:sym typeface="Wingdings" panose="05000000000000000000" pitchFamily="2" charset="2"/>
                </a:rPr>
                <a:t>CODED EXPOSURE CAMERA</a:t>
              </a:r>
            </a:p>
          </p:txBody>
        </p:sp>
      </p:grpSp>
      <p:sp>
        <p:nvSpPr>
          <p:cNvPr id="38" name="Down Arrow 37"/>
          <p:cNvSpPr/>
          <p:nvPr/>
        </p:nvSpPr>
        <p:spPr>
          <a:xfrm>
            <a:off x="7556218" y="2831532"/>
            <a:ext cx="496173" cy="1393975"/>
          </a:xfrm>
          <a:prstGeom prst="downArrow">
            <a:avLst/>
          </a:prstGeom>
          <a:ln w="15875">
            <a:solidFill>
              <a:schemeClr val="tx1"/>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grpSp>
        <p:nvGrpSpPr>
          <p:cNvPr id="19" name="Group 18"/>
          <p:cNvGrpSpPr/>
          <p:nvPr/>
        </p:nvGrpSpPr>
        <p:grpSpPr>
          <a:xfrm>
            <a:off x="129040" y="4225507"/>
            <a:ext cx="3919307" cy="2493825"/>
            <a:chOff x="129040" y="4225507"/>
            <a:chExt cx="3919307" cy="2493825"/>
          </a:xfrm>
        </p:grpSpPr>
        <p:sp>
          <p:nvSpPr>
            <p:cNvPr id="33" name="Rectangle 32"/>
            <p:cNvSpPr/>
            <p:nvPr/>
          </p:nvSpPr>
          <p:spPr>
            <a:xfrm>
              <a:off x="281440" y="6350000"/>
              <a:ext cx="2372859" cy="369332"/>
            </a:xfrm>
            <a:prstGeom prst="rect">
              <a:avLst/>
            </a:prstGeom>
          </p:spPr>
          <p:txBody>
            <a:bodyPr wrap="square">
              <a:spAutoFit/>
            </a:bodyPr>
            <a:lstStyle/>
            <a:p>
              <a:pPr algn="ctr"/>
              <a:r>
                <a:rPr lang="en-CA" dirty="0">
                  <a:solidFill>
                    <a:srgbClr val="3333CC"/>
                  </a:solidFill>
                  <a:sym typeface="Wingdings" panose="05000000000000000000" pitchFamily="2" charset="2"/>
                </a:rPr>
                <a:t>HDR OUTPUT</a:t>
              </a:r>
            </a:p>
          </p:txBody>
        </p:sp>
        <p:grpSp>
          <p:nvGrpSpPr>
            <p:cNvPr id="18" name="Group 17"/>
            <p:cNvGrpSpPr/>
            <p:nvPr/>
          </p:nvGrpSpPr>
          <p:grpSpPr>
            <a:xfrm>
              <a:off x="129040" y="4225507"/>
              <a:ext cx="3919307" cy="2124493"/>
              <a:chOff x="129040" y="4225507"/>
              <a:chExt cx="3919307" cy="2124493"/>
            </a:xfrm>
          </p:grpSpPr>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40" y="4225507"/>
                <a:ext cx="2823860" cy="2124493"/>
              </a:xfrm>
              <a:prstGeom prst="rect">
                <a:avLst/>
              </a:prstGeom>
            </p:spPr>
          </p:pic>
          <p:sp>
            <p:nvSpPr>
              <p:cNvPr id="59" name="Right Arrow 58"/>
              <p:cNvSpPr/>
              <p:nvPr/>
            </p:nvSpPr>
            <p:spPr>
              <a:xfrm flipH="1">
                <a:off x="2952901" y="5109276"/>
                <a:ext cx="1095446" cy="496800"/>
              </a:xfrm>
              <a:prstGeom prst="rightArrow">
                <a:avLst/>
              </a:prstGeom>
              <a:solidFill>
                <a:schemeClr val="accent6">
                  <a:lumMod val="60000"/>
                  <a:lumOff val="40000"/>
                </a:schemeClr>
              </a:solidFill>
              <a:ln>
                <a:no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grpSp>
      </p:grpSp>
      <p:grpSp>
        <p:nvGrpSpPr>
          <p:cNvPr id="64" name="Group 63"/>
          <p:cNvGrpSpPr/>
          <p:nvPr/>
        </p:nvGrpSpPr>
        <p:grpSpPr>
          <a:xfrm>
            <a:off x="3922567" y="4729267"/>
            <a:ext cx="2068792" cy="1990065"/>
            <a:chOff x="3922567" y="4729267"/>
            <a:chExt cx="2068792" cy="1990065"/>
          </a:xfrm>
          <a:solidFill>
            <a:schemeClr val="bg1">
              <a:lumMod val="75000"/>
            </a:schemeClr>
          </a:solidFill>
        </p:grpSpPr>
        <p:grpSp>
          <p:nvGrpSpPr>
            <p:cNvPr id="14" name="Group 13"/>
            <p:cNvGrpSpPr/>
            <p:nvPr/>
          </p:nvGrpSpPr>
          <p:grpSpPr>
            <a:xfrm>
              <a:off x="4136582" y="4729267"/>
              <a:ext cx="1854777" cy="1248097"/>
              <a:chOff x="4136582" y="4729267"/>
              <a:chExt cx="1854777" cy="1248097"/>
            </a:xfrm>
            <a:grpFill/>
          </p:grpSpPr>
          <p:grpSp>
            <p:nvGrpSpPr>
              <p:cNvPr id="39" name="Group 38"/>
              <p:cNvGrpSpPr>
                <a:grpSpLocks noChangeAspect="1"/>
              </p:cNvGrpSpPr>
              <p:nvPr/>
            </p:nvGrpSpPr>
            <p:grpSpPr>
              <a:xfrm>
                <a:off x="4136582" y="4729267"/>
                <a:ext cx="1248096" cy="1248097"/>
                <a:chOff x="5226050" y="2823965"/>
                <a:chExt cx="1706600" cy="1706601"/>
              </a:xfrm>
              <a:grpFill/>
            </p:grpSpPr>
            <p:sp>
              <p:nvSpPr>
                <p:cNvPr id="40" name="Rounded Rectangle 39"/>
                <p:cNvSpPr/>
                <p:nvPr/>
              </p:nvSpPr>
              <p:spPr>
                <a:xfrm>
                  <a:off x="5467350" y="3065265"/>
                  <a:ext cx="1224000" cy="1224000"/>
                </a:xfrm>
                <a:prstGeom prst="roundRect">
                  <a:avLst/>
                </a:prstGeom>
                <a:grpFill/>
                <a:ln w="15875">
                  <a:solidFill>
                    <a:schemeClr val="tx1"/>
                  </a:solidFill>
                </a:ln>
              </p:spPr>
              <p:txBody>
                <a:bodyPr wrap="none" rtlCol="0" anchor="ctr">
                  <a:noAutofit/>
                </a:bodyPr>
                <a:lstStyle/>
                <a:p>
                  <a:pPr algn="ctr"/>
                  <a:endParaRPr lang="en-CA" sz="1200" dirty="0">
                    <a:solidFill>
                      <a:srgbClr val="3333CC"/>
                    </a:solidFill>
                    <a:sym typeface="Wingdings" panose="05000000000000000000" pitchFamily="2" charset="2"/>
                  </a:endParaRPr>
                </a:p>
              </p:txBody>
            </p:sp>
            <p:grpSp>
              <p:nvGrpSpPr>
                <p:cNvPr id="41" name="Group 40"/>
                <p:cNvGrpSpPr/>
                <p:nvPr/>
              </p:nvGrpSpPr>
              <p:grpSpPr>
                <a:xfrm>
                  <a:off x="5226050" y="3343577"/>
                  <a:ext cx="241300" cy="667376"/>
                  <a:chOff x="5226050" y="3358524"/>
                  <a:chExt cx="241300" cy="667376"/>
                </a:xfrm>
                <a:grpFill/>
              </p:grpSpPr>
              <p:sp>
                <p:nvSpPr>
                  <p:cNvPr id="54" name="Rounded Rectangle 53"/>
                  <p:cNvSpPr/>
                  <p:nvPr/>
                </p:nvSpPr>
                <p:spPr>
                  <a:xfrm>
                    <a:off x="5226050" y="33585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sp>
                <p:nvSpPr>
                  <p:cNvPr id="55" name="Rounded Rectangle 54"/>
                  <p:cNvSpPr/>
                  <p:nvPr/>
                </p:nvSpPr>
                <p:spPr>
                  <a:xfrm>
                    <a:off x="5226050" y="39681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sp>
                <p:nvSpPr>
                  <p:cNvPr id="56" name="Rounded Rectangle 55"/>
                  <p:cNvSpPr/>
                  <p:nvPr/>
                </p:nvSpPr>
                <p:spPr>
                  <a:xfrm>
                    <a:off x="5226050" y="36633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grpSp>
            <p:grpSp>
              <p:nvGrpSpPr>
                <p:cNvPr id="42" name="Group 41"/>
                <p:cNvGrpSpPr/>
                <p:nvPr/>
              </p:nvGrpSpPr>
              <p:grpSpPr>
                <a:xfrm>
                  <a:off x="6691350" y="3343577"/>
                  <a:ext cx="241300" cy="667376"/>
                  <a:chOff x="5226050" y="3358524"/>
                  <a:chExt cx="241300" cy="667376"/>
                </a:xfrm>
                <a:grpFill/>
              </p:grpSpPr>
              <p:sp>
                <p:nvSpPr>
                  <p:cNvPr id="51" name="Rounded Rectangle 50"/>
                  <p:cNvSpPr/>
                  <p:nvPr/>
                </p:nvSpPr>
                <p:spPr>
                  <a:xfrm>
                    <a:off x="5226050" y="33585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sp>
                <p:nvSpPr>
                  <p:cNvPr id="52" name="Rounded Rectangle 51"/>
                  <p:cNvSpPr/>
                  <p:nvPr/>
                </p:nvSpPr>
                <p:spPr>
                  <a:xfrm>
                    <a:off x="5226050" y="39681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sp>
                <p:nvSpPr>
                  <p:cNvPr id="53" name="Rounded Rectangle 52"/>
                  <p:cNvSpPr/>
                  <p:nvPr/>
                </p:nvSpPr>
                <p:spPr>
                  <a:xfrm>
                    <a:off x="5226050" y="36633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grpSp>
            <p:grpSp>
              <p:nvGrpSpPr>
                <p:cNvPr id="43" name="Group 42"/>
                <p:cNvGrpSpPr/>
                <p:nvPr/>
              </p:nvGrpSpPr>
              <p:grpSpPr>
                <a:xfrm rot="16200000">
                  <a:off x="5958700" y="2610927"/>
                  <a:ext cx="241300" cy="667376"/>
                  <a:chOff x="5226050" y="3358524"/>
                  <a:chExt cx="241300" cy="667376"/>
                </a:xfrm>
                <a:grpFill/>
              </p:grpSpPr>
              <p:sp>
                <p:nvSpPr>
                  <p:cNvPr id="48" name="Rounded Rectangle 47"/>
                  <p:cNvSpPr/>
                  <p:nvPr/>
                </p:nvSpPr>
                <p:spPr>
                  <a:xfrm>
                    <a:off x="5226050" y="33585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sp>
                <p:nvSpPr>
                  <p:cNvPr id="49" name="Rounded Rectangle 48"/>
                  <p:cNvSpPr/>
                  <p:nvPr/>
                </p:nvSpPr>
                <p:spPr>
                  <a:xfrm>
                    <a:off x="5226050" y="39681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sp>
                <p:nvSpPr>
                  <p:cNvPr id="50" name="Rounded Rectangle 49"/>
                  <p:cNvSpPr/>
                  <p:nvPr/>
                </p:nvSpPr>
                <p:spPr>
                  <a:xfrm>
                    <a:off x="5226050" y="36633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grpSp>
            <p:grpSp>
              <p:nvGrpSpPr>
                <p:cNvPr id="44" name="Group 43"/>
                <p:cNvGrpSpPr/>
                <p:nvPr/>
              </p:nvGrpSpPr>
              <p:grpSpPr>
                <a:xfrm rot="16200000">
                  <a:off x="5958700" y="4076228"/>
                  <a:ext cx="241300" cy="667376"/>
                  <a:chOff x="5226050" y="3358524"/>
                  <a:chExt cx="241300" cy="667376"/>
                </a:xfrm>
                <a:grpFill/>
              </p:grpSpPr>
              <p:sp>
                <p:nvSpPr>
                  <p:cNvPr id="45" name="Rounded Rectangle 44"/>
                  <p:cNvSpPr/>
                  <p:nvPr/>
                </p:nvSpPr>
                <p:spPr>
                  <a:xfrm>
                    <a:off x="5226050" y="33585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sp>
                <p:nvSpPr>
                  <p:cNvPr id="46" name="Rounded Rectangle 45"/>
                  <p:cNvSpPr/>
                  <p:nvPr/>
                </p:nvSpPr>
                <p:spPr>
                  <a:xfrm>
                    <a:off x="5226050" y="39681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sp>
                <p:nvSpPr>
                  <p:cNvPr id="47" name="Rounded Rectangle 46"/>
                  <p:cNvSpPr/>
                  <p:nvPr/>
                </p:nvSpPr>
                <p:spPr>
                  <a:xfrm>
                    <a:off x="5226050" y="3663324"/>
                    <a:ext cx="241300" cy="57776"/>
                  </a:xfrm>
                  <a:prstGeom prst="roundRect">
                    <a:avLst/>
                  </a:prstGeom>
                  <a:grpFill/>
                  <a:ln w="15875">
                    <a:solidFill>
                      <a:schemeClr val="tx1"/>
                    </a:solidFill>
                  </a:ln>
                </p:spPr>
                <p:txBody>
                  <a:bodyPr wrap="none" rtlCol="0" anchor="ctr">
                    <a:noAutofit/>
                  </a:bodyPr>
                  <a:lstStyle/>
                  <a:p>
                    <a:pPr algn="ctr"/>
                    <a:endParaRPr lang="en-CA" sz="3200" dirty="0">
                      <a:solidFill>
                        <a:srgbClr val="3333CC"/>
                      </a:solidFill>
                      <a:sym typeface="Wingdings" panose="05000000000000000000" pitchFamily="2" charset="2"/>
                    </a:endParaRPr>
                  </a:p>
                </p:txBody>
              </p:sp>
            </p:grpSp>
          </p:grpSp>
          <p:sp>
            <p:nvSpPr>
              <p:cNvPr id="57" name="Right Arrow 56"/>
              <p:cNvSpPr/>
              <p:nvPr/>
            </p:nvSpPr>
            <p:spPr>
              <a:xfrm flipH="1">
                <a:off x="5472912" y="5104916"/>
                <a:ext cx="518447" cy="496800"/>
              </a:xfrm>
              <a:prstGeom prst="rightArrow">
                <a:avLst/>
              </a:prstGeom>
              <a:grpFill/>
              <a:ln>
                <a:no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grpSp>
        <p:sp>
          <p:nvSpPr>
            <p:cNvPr id="5" name="Rectangle 4"/>
            <p:cNvSpPr/>
            <p:nvPr/>
          </p:nvSpPr>
          <p:spPr>
            <a:xfrm>
              <a:off x="3922567" y="6350000"/>
              <a:ext cx="1676126" cy="369332"/>
            </a:xfrm>
            <a:prstGeom prst="rect">
              <a:avLst/>
            </a:prstGeom>
            <a:solidFill>
              <a:schemeClr val="bg1"/>
            </a:solidFill>
          </p:spPr>
          <p:txBody>
            <a:bodyPr wrap="square">
              <a:spAutoFit/>
            </a:bodyPr>
            <a:lstStyle/>
            <a:p>
              <a:pPr algn="ctr"/>
              <a:r>
                <a:rPr lang="en-CA" dirty="0">
                  <a:solidFill>
                    <a:srgbClr val="3333CC"/>
                  </a:solidFill>
                  <a:sym typeface="Wingdings" panose="05000000000000000000" pitchFamily="2" charset="2"/>
                </a:rPr>
                <a:t>PROCESSOR</a:t>
              </a:r>
            </a:p>
          </p:txBody>
        </p:sp>
      </p:grpSp>
      <p:grpSp>
        <p:nvGrpSpPr>
          <p:cNvPr id="63" name="Group 62"/>
          <p:cNvGrpSpPr/>
          <p:nvPr/>
        </p:nvGrpSpPr>
        <p:grpSpPr>
          <a:xfrm>
            <a:off x="3750497" y="700208"/>
            <a:ext cx="2835519" cy="3957516"/>
            <a:chOff x="3750497" y="700208"/>
            <a:chExt cx="2835519" cy="3957516"/>
          </a:xfrm>
        </p:grpSpPr>
        <p:sp>
          <p:nvSpPr>
            <p:cNvPr id="58" name="Down Arrow 57"/>
            <p:cNvSpPr/>
            <p:nvPr/>
          </p:nvSpPr>
          <p:spPr>
            <a:xfrm flipV="1">
              <a:off x="4515124" y="3200864"/>
              <a:ext cx="496173" cy="1456860"/>
            </a:xfrm>
            <a:prstGeom prst="downArrow">
              <a:avLst/>
            </a:prstGeom>
            <a:solidFill>
              <a:schemeClr val="tx2">
                <a:lumMod val="40000"/>
                <a:lumOff val="60000"/>
              </a:schemeClr>
            </a:solidFill>
            <a:ln>
              <a:no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grpSp>
          <p:nvGrpSpPr>
            <p:cNvPr id="16" name="Group 15"/>
            <p:cNvGrpSpPr/>
            <p:nvPr/>
          </p:nvGrpSpPr>
          <p:grpSpPr>
            <a:xfrm>
              <a:off x="3750497" y="700208"/>
              <a:ext cx="2835519" cy="2500656"/>
              <a:chOff x="3750497" y="700208"/>
              <a:chExt cx="2835519" cy="2500656"/>
            </a:xfrm>
          </p:grpSpPr>
          <p:sp>
            <p:nvSpPr>
              <p:cNvPr id="3" name="Rectangle 2"/>
              <p:cNvSpPr/>
              <p:nvPr/>
            </p:nvSpPr>
            <p:spPr>
              <a:xfrm>
                <a:off x="3750497" y="2831532"/>
                <a:ext cx="2823024" cy="369332"/>
              </a:xfrm>
              <a:prstGeom prst="rect">
                <a:avLst/>
              </a:prstGeom>
            </p:spPr>
            <p:txBody>
              <a:bodyPr wrap="square">
                <a:spAutoFit/>
              </a:bodyPr>
              <a:lstStyle/>
              <a:p>
                <a:pPr algn="ctr"/>
                <a:r>
                  <a:rPr lang="en-CA" dirty="0">
                    <a:solidFill>
                      <a:srgbClr val="3333CC"/>
                    </a:solidFill>
                    <a:sym typeface="Wingdings" panose="05000000000000000000" pitchFamily="2" charset="2"/>
                  </a:rPr>
                  <a:t>EXPOSURE CODE</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7466" y="700208"/>
                <a:ext cx="2828550" cy="2128021"/>
              </a:xfrm>
              <a:prstGeom prst="rect">
                <a:avLst/>
              </a:prstGeom>
            </p:spPr>
          </p:pic>
        </p:grpSp>
      </p:gr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1359" y="4227314"/>
            <a:ext cx="2821458" cy="2122685"/>
          </a:xfrm>
          <a:prstGeom prst="rect">
            <a:avLst/>
          </a:prstGeom>
        </p:spPr>
      </p:pic>
      <p:sp>
        <p:nvSpPr>
          <p:cNvPr id="79" name="Right Arrow 78"/>
          <p:cNvSpPr/>
          <p:nvPr/>
        </p:nvSpPr>
        <p:spPr>
          <a:xfrm>
            <a:off x="6582800" y="1585526"/>
            <a:ext cx="759191" cy="496800"/>
          </a:xfrm>
          <a:prstGeom prst="rightArrow">
            <a:avLst/>
          </a:prstGeom>
          <a:solidFill>
            <a:schemeClr val="accent2">
              <a:lumMod val="60000"/>
              <a:lumOff val="40000"/>
            </a:schemeClr>
          </a:solidFill>
          <a:ln>
            <a:no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sp>
        <p:nvSpPr>
          <p:cNvPr id="80" name="Down Arrow 79"/>
          <p:cNvSpPr/>
          <p:nvPr/>
        </p:nvSpPr>
        <p:spPr>
          <a:xfrm>
            <a:off x="7556218" y="2830610"/>
            <a:ext cx="496173" cy="1393975"/>
          </a:xfrm>
          <a:prstGeom prst="downArrow">
            <a:avLst/>
          </a:prstGeom>
          <a:solidFill>
            <a:schemeClr val="accent3">
              <a:lumMod val="60000"/>
              <a:lumOff val="40000"/>
            </a:schemeClr>
          </a:solidFill>
          <a:ln>
            <a:no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sp>
        <p:nvSpPr>
          <p:cNvPr id="4" name="Circular Arrow 3"/>
          <p:cNvSpPr/>
          <p:nvPr/>
        </p:nvSpPr>
        <p:spPr>
          <a:xfrm>
            <a:off x="5497821" y="3000019"/>
            <a:ext cx="1873305" cy="1249663"/>
          </a:xfrm>
          <a:prstGeom prst="circularArrow">
            <a:avLst>
              <a:gd name="adj1" fmla="val 18602"/>
              <a:gd name="adj2" fmla="val 1758395"/>
              <a:gd name="adj3" fmla="val 14389319"/>
              <a:gd name="adj4" fmla="val 18935202"/>
              <a:gd name="adj5" fmla="val 22340"/>
            </a:avLst>
          </a:prstGeom>
          <a:gradFill flip="none" rotWithShape="1">
            <a:gsLst>
              <a:gs pos="0">
                <a:schemeClr val="bg1"/>
              </a:gs>
              <a:gs pos="100000">
                <a:schemeClr val="bg1">
                  <a:lumMod val="50000"/>
                </a:schemeClr>
              </a:gs>
            </a:gsLst>
            <a:lin ang="0" scaled="1"/>
            <a:tileRect/>
          </a:gradFill>
          <a:ln>
            <a:solidFill>
              <a:schemeClr val="tx1"/>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sp>
        <p:nvSpPr>
          <p:cNvPr id="67" name="TextBox 66">
            <a:extLst>
              <a:ext uri="{FF2B5EF4-FFF2-40B4-BE49-F238E27FC236}">
                <a16:creationId xmlns:a16="http://schemas.microsoft.com/office/drawing/2014/main" id="{67D71785-9C69-4167-9BF2-A4BCF7B0305F}"/>
              </a:ext>
            </a:extLst>
          </p:cNvPr>
          <p:cNvSpPr txBox="1"/>
          <p:nvPr/>
        </p:nvSpPr>
        <p:spPr>
          <a:xfrm>
            <a:off x="2935064" y="5606076"/>
            <a:ext cx="1334757" cy="645793"/>
          </a:xfrm>
          <a:prstGeom prst="rect">
            <a:avLst/>
          </a:prstGeom>
          <a:noFill/>
        </p:spPr>
        <p:txBody>
          <a:bodyPr wrap="square" rtlCol="0">
            <a:noAutofit/>
          </a:bodyPr>
          <a:lstStyle/>
          <a:p>
            <a:r>
              <a:rPr lang="en-US" dirty="0"/>
              <a:t>FRAME n</a:t>
            </a:r>
          </a:p>
          <a:p>
            <a:r>
              <a:rPr lang="en-US" dirty="0"/>
              <a:t>OUTPUT</a:t>
            </a:r>
          </a:p>
        </p:txBody>
      </p:sp>
      <p:sp>
        <p:nvSpPr>
          <p:cNvPr id="68" name="TextBox 67">
            <a:extLst>
              <a:ext uri="{FF2B5EF4-FFF2-40B4-BE49-F238E27FC236}">
                <a16:creationId xmlns:a16="http://schemas.microsoft.com/office/drawing/2014/main" id="{7AF7A8E1-C3FD-48D3-8FAA-48CF1DFBA5FB}"/>
              </a:ext>
            </a:extLst>
          </p:cNvPr>
          <p:cNvSpPr txBox="1"/>
          <p:nvPr/>
        </p:nvSpPr>
        <p:spPr>
          <a:xfrm>
            <a:off x="3249626" y="3301953"/>
            <a:ext cx="1334757" cy="645793"/>
          </a:xfrm>
          <a:prstGeom prst="rect">
            <a:avLst/>
          </a:prstGeom>
          <a:noFill/>
        </p:spPr>
        <p:txBody>
          <a:bodyPr wrap="square" rtlCol="0">
            <a:noAutofit/>
          </a:bodyPr>
          <a:lstStyle/>
          <a:p>
            <a:r>
              <a:rPr lang="en-US" dirty="0"/>
              <a:t>FRAME</a:t>
            </a:r>
          </a:p>
          <a:p>
            <a:r>
              <a:rPr lang="en-US" dirty="0"/>
              <a:t>n = n +1</a:t>
            </a:r>
          </a:p>
        </p:txBody>
      </p:sp>
      <p:sp>
        <p:nvSpPr>
          <p:cNvPr id="69" name="TextBox 68">
            <a:extLst>
              <a:ext uri="{FF2B5EF4-FFF2-40B4-BE49-F238E27FC236}">
                <a16:creationId xmlns:a16="http://schemas.microsoft.com/office/drawing/2014/main" id="{F1F913A8-7756-4E8D-B492-801F62869663}"/>
              </a:ext>
            </a:extLst>
          </p:cNvPr>
          <p:cNvSpPr txBox="1"/>
          <p:nvPr/>
        </p:nvSpPr>
        <p:spPr>
          <a:xfrm>
            <a:off x="7325659" y="1077938"/>
            <a:ext cx="957289" cy="412987"/>
          </a:xfrm>
          <a:prstGeom prst="rect">
            <a:avLst/>
          </a:prstGeom>
          <a:noFill/>
        </p:spPr>
        <p:txBody>
          <a:bodyPr wrap="square" rtlCol="0">
            <a:noAutofit/>
          </a:bodyPr>
          <a:lstStyle/>
          <a:p>
            <a:r>
              <a:rPr lang="en-CA" b="1" dirty="0">
                <a:solidFill>
                  <a:srgbClr val="FF0000"/>
                </a:solidFill>
              </a:rPr>
              <a:t>START</a:t>
            </a:r>
          </a:p>
        </p:txBody>
      </p:sp>
      <p:grpSp>
        <p:nvGrpSpPr>
          <p:cNvPr id="71" name="Group 70">
            <a:extLst>
              <a:ext uri="{FF2B5EF4-FFF2-40B4-BE49-F238E27FC236}">
                <a16:creationId xmlns:a16="http://schemas.microsoft.com/office/drawing/2014/main" id="{457B5DDB-DD0D-48C5-85A1-EBA8EA5FF34D}"/>
              </a:ext>
            </a:extLst>
          </p:cNvPr>
          <p:cNvGrpSpPr/>
          <p:nvPr/>
        </p:nvGrpSpPr>
        <p:grpSpPr>
          <a:xfrm>
            <a:off x="166470" y="2632695"/>
            <a:ext cx="2647760" cy="522774"/>
            <a:chOff x="159501" y="2391084"/>
            <a:chExt cx="2647760" cy="586686"/>
          </a:xfrm>
          <a:solidFill>
            <a:schemeClr val="accent3">
              <a:lumMod val="60000"/>
              <a:lumOff val="40000"/>
            </a:schemeClr>
          </a:solidFill>
        </p:grpSpPr>
        <p:sp>
          <p:nvSpPr>
            <p:cNvPr id="72" name="Rounded Rectangle 156">
              <a:extLst>
                <a:ext uri="{FF2B5EF4-FFF2-40B4-BE49-F238E27FC236}">
                  <a16:creationId xmlns:a16="http://schemas.microsoft.com/office/drawing/2014/main" id="{645B014F-C46B-44A8-B81B-E1540DC1B151}"/>
                </a:ext>
              </a:extLst>
            </p:cNvPr>
            <p:cNvSpPr/>
            <p:nvPr/>
          </p:nvSpPr>
          <p:spPr>
            <a:xfrm>
              <a:off x="159501" y="2586151"/>
              <a:ext cx="2647760" cy="391619"/>
            </a:xfrm>
            <a:prstGeom prst="roundRect">
              <a:avLst/>
            </a:prstGeom>
            <a:grpFill/>
            <a:ln w="19050">
              <a:noFill/>
            </a:ln>
          </p:spPr>
          <p:txBody>
            <a:bodyPr wrap="none" rtlCol="0" anchor="ctr">
              <a:noAutofit/>
            </a:bodyPr>
            <a:lstStyle/>
            <a:p>
              <a:pPr algn="ctr"/>
              <a:r>
                <a:rPr lang="en-CA" dirty="0">
                  <a:sym typeface="Wingdings" panose="05000000000000000000" pitchFamily="2" charset="2"/>
                </a:rPr>
                <a:t>READOUT</a:t>
              </a:r>
            </a:p>
          </p:txBody>
        </p:sp>
        <p:sp>
          <p:nvSpPr>
            <p:cNvPr id="75" name="Down Arrow 21">
              <a:extLst>
                <a:ext uri="{FF2B5EF4-FFF2-40B4-BE49-F238E27FC236}">
                  <a16:creationId xmlns:a16="http://schemas.microsoft.com/office/drawing/2014/main" id="{C0B1BE1D-B0CD-4EF5-8EFC-8501F1AFD638}"/>
                </a:ext>
              </a:extLst>
            </p:cNvPr>
            <p:cNvSpPr/>
            <p:nvPr/>
          </p:nvSpPr>
          <p:spPr>
            <a:xfrm>
              <a:off x="1352728" y="2391084"/>
              <a:ext cx="261306" cy="195067"/>
            </a:xfrm>
            <a:prstGeom prst="downArrow">
              <a:avLst>
                <a:gd name="adj1" fmla="val 50000"/>
                <a:gd name="adj2" fmla="val 53686"/>
              </a:avLst>
            </a:prstGeom>
            <a:noFill/>
            <a:ln>
              <a:solidFill>
                <a:schemeClr val="tx1"/>
              </a:solidFill>
            </a:ln>
          </p:spPr>
          <p:txBody>
            <a:bodyPr wrap="none" rtlCol="0" anchor="ctr">
              <a:noAutofit/>
            </a:bodyPr>
            <a:lstStyle/>
            <a:p>
              <a:pPr algn="ctr"/>
              <a:endParaRPr lang="en-CA" dirty="0">
                <a:sym typeface="Wingdings" panose="05000000000000000000" pitchFamily="2" charset="2"/>
              </a:endParaRPr>
            </a:p>
          </p:txBody>
        </p:sp>
      </p:grpSp>
      <p:sp>
        <p:nvSpPr>
          <p:cNvPr id="77" name="TextBox 76">
            <a:extLst>
              <a:ext uri="{FF2B5EF4-FFF2-40B4-BE49-F238E27FC236}">
                <a16:creationId xmlns:a16="http://schemas.microsoft.com/office/drawing/2014/main" id="{D7338550-B95C-4543-BFEF-8D69BE5213DC}"/>
              </a:ext>
            </a:extLst>
          </p:cNvPr>
          <p:cNvSpPr txBox="1"/>
          <p:nvPr/>
        </p:nvSpPr>
        <p:spPr>
          <a:xfrm>
            <a:off x="4524718" y="5170531"/>
            <a:ext cx="535204" cy="358827"/>
          </a:xfrm>
          <a:prstGeom prst="rect">
            <a:avLst/>
          </a:prstGeom>
          <a:noFill/>
        </p:spPr>
        <p:txBody>
          <a:bodyPr wrap="square" rtlCol="0">
            <a:noAutofit/>
          </a:bodyPr>
          <a:lstStyle/>
          <a:p>
            <a:r>
              <a:rPr lang="en-US" sz="2000" dirty="0" err="1"/>
              <a:t>uP</a:t>
            </a:r>
            <a:endParaRPr lang="en-US" sz="2000" dirty="0"/>
          </a:p>
        </p:txBody>
      </p:sp>
    </p:spTree>
    <p:custDataLst>
      <p:tags r:id="rId1"/>
    </p:custDataLst>
    <p:extLst>
      <p:ext uri="{BB962C8B-B14F-4D97-AF65-F5344CB8AC3E}">
        <p14:creationId xmlns:p14="http://schemas.microsoft.com/office/powerpoint/2010/main" val="88175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xit" presetSubtype="0" fill="hold" grpId="2"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xit"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P spid="66" grpId="0" animBg="1"/>
      <p:bldP spid="73" grpId="0" animBg="1"/>
      <p:bldP spid="37" grpId="0" animBg="1"/>
      <p:bldP spid="37" grpId="1" animBg="1"/>
      <p:bldP spid="38" grpId="0" animBg="1"/>
      <p:bldP spid="38" grpId="1" animBg="1"/>
      <p:bldP spid="79" grpId="0" animBg="1"/>
      <p:bldP spid="80" grpId="0" animBg="1"/>
      <p:bldP spid="4" grpId="0" animBg="1"/>
      <p:bldP spid="67" grpId="0"/>
      <p:bldP spid="68" grpId="0"/>
      <p:bldP spid="69"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D29D1922-F326-430F-A8C3-5E8341E3DB53}"/>
              </a:ext>
            </a:extLst>
          </p:cNvPr>
          <p:cNvGrpSpPr/>
          <p:nvPr/>
        </p:nvGrpSpPr>
        <p:grpSpPr>
          <a:xfrm>
            <a:off x="3739193" y="2652368"/>
            <a:ext cx="2249913" cy="3870725"/>
            <a:chOff x="3739193" y="2652368"/>
            <a:chExt cx="2249913" cy="3870725"/>
          </a:xfrm>
        </p:grpSpPr>
        <p:pic>
          <p:nvPicPr>
            <p:cNvPr id="69" name="Picture 68"/>
            <p:cNvPicPr>
              <a:picLocks noChangeAspect="1"/>
            </p:cNvPicPr>
            <p:nvPr/>
          </p:nvPicPr>
          <p:blipFill>
            <a:blip r:embed="rId4"/>
            <a:stretch>
              <a:fillRect/>
            </a:stretch>
          </p:blipFill>
          <p:spPr>
            <a:xfrm>
              <a:off x="3739193" y="4943947"/>
              <a:ext cx="2104387" cy="1579146"/>
            </a:xfrm>
            <a:prstGeom prst="rect">
              <a:avLst/>
            </a:prstGeom>
          </p:spPr>
        </p:pic>
        <p:pic>
          <p:nvPicPr>
            <p:cNvPr id="70" name="Picture 69"/>
            <p:cNvPicPr>
              <a:picLocks noChangeAspect="1"/>
            </p:cNvPicPr>
            <p:nvPr/>
          </p:nvPicPr>
          <p:blipFill>
            <a:blip r:embed="rId5"/>
            <a:stretch>
              <a:fillRect/>
            </a:stretch>
          </p:blipFill>
          <p:spPr>
            <a:xfrm>
              <a:off x="3789642" y="2652368"/>
              <a:ext cx="2112486" cy="158522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2409" y="4341413"/>
              <a:ext cx="807614" cy="240435"/>
            </a:xfrm>
            <a:prstGeom prst="rect">
              <a:avLst/>
            </a:prstGeom>
          </p:spPr>
        </p:pic>
        <p:cxnSp>
          <p:nvCxnSpPr>
            <p:cNvPr id="38" name="Straight Arrow Connector 37"/>
            <p:cNvCxnSpPr>
              <a:cxnSpLocks/>
              <a:endCxn id="46" idx="1"/>
            </p:cNvCxnSpPr>
            <p:nvPr/>
          </p:nvCxnSpPr>
          <p:spPr bwMode="auto">
            <a:xfrm flipV="1">
              <a:off x="3816927" y="4711500"/>
              <a:ext cx="779625" cy="37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6" name="Rectangle 45"/>
            <p:cNvSpPr/>
            <p:nvPr/>
          </p:nvSpPr>
          <p:spPr>
            <a:xfrm>
              <a:off x="4596552" y="4646138"/>
              <a:ext cx="1392554" cy="130724"/>
            </a:xfrm>
            <a:prstGeom prst="rect">
              <a:avLst/>
            </a:prstGeom>
            <a:solidFill>
              <a:schemeClr val="bg1"/>
            </a:solidFill>
            <a:ln>
              <a:noFill/>
            </a:ln>
          </p:spPr>
          <p:txBody>
            <a:bodyPr wrap="none" rtlCol="0" anchor="ctr">
              <a:noAutofit/>
            </a:bodyPr>
            <a:lstStyle/>
            <a:p>
              <a:pPr algn="ctr"/>
              <a:r>
                <a:rPr lang="en-CA" sz="1200" dirty="0">
                  <a:solidFill>
                    <a:srgbClr val="3333CC"/>
                  </a:solidFill>
                  <a:sym typeface="Wingdings" panose="05000000000000000000" pitchFamily="2" charset="2"/>
                </a:rPr>
                <a:t>EXPOSURE TIME</a:t>
              </a:r>
            </a:p>
          </p:txBody>
        </p:sp>
      </p:grpSp>
      <p:sp>
        <p:nvSpPr>
          <p:cNvPr id="2" name="Title 1">
            <a:extLst>
              <a:ext uri="{FF2B5EF4-FFF2-40B4-BE49-F238E27FC236}">
                <a16:creationId xmlns:a16="http://schemas.microsoft.com/office/drawing/2014/main" id="{20EEEE98-2B9A-4F40-BDC9-6EEF92DCC3D8}"/>
              </a:ext>
            </a:extLst>
          </p:cNvPr>
          <p:cNvSpPr>
            <a:spLocks noGrp="1"/>
          </p:cNvSpPr>
          <p:nvPr>
            <p:ph type="title"/>
          </p:nvPr>
        </p:nvSpPr>
        <p:spPr/>
        <p:txBody>
          <a:bodyPr>
            <a:normAutofit/>
          </a:bodyPr>
          <a:lstStyle/>
          <a:p>
            <a:r>
              <a:rPr lang="en-CA" dirty="0"/>
              <a:t>HDR vs LDR Experimental Results</a:t>
            </a:r>
          </a:p>
        </p:txBody>
      </p:sp>
      <mc:AlternateContent xmlns:mc="http://schemas.openxmlformats.org/markup-compatibility/2006" xmlns:p14="http://schemas.microsoft.com/office/powerpoint/2010/main">
        <mc:Choice Requires="p14">
          <p:contentPart p14:bwMode="auto" r:id="rId7">
            <p14:nvContentPartPr>
              <p14:cNvPr id="57" name="Ink 56"/>
              <p14:cNvContentPartPr/>
              <p14:nvPr/>
            </p14:nvContentPartPr>
            <p14:xfrm>
              <a:off x="9822855" y="3552896"/>
              <a:ext cx="360" cy="360"/>
            </p14:xfrm>
          </p:contentPart>
        </mc:Choice>
        <mc:Fallback xmlns="">
          <p:pic>
            <p:nvPicPr>
              <p:cNvPr id="57" name="Ink 56"/>
              <p:cNvPicPr/>
              <p:nvPr/>
            </p:nvPicPr>
            <p:blipFill>
              <a:blip r:embed="rId10"/>
              <a:stretch>
                <a:fillRect/>
              </a:stretch>
            </p:blipFill>
            <p:spPr>
              <a:xfrm>
                <a:off x="9819255" y="3549296"/>
                <a:ext cx="7560" cy="7560"/>
              </a:xfrm>
              <a:prstGeom prst="rect">
                <a:avLst/>
              </a:prstGeom>
            </p:spPr>
          </p:pic>
        </mc:Fallback>
      </mc:AlternateContent>
      <p:grpSp>
        <p:nvGrpSpPr>
          <p:cNvPr id="26" name="Group 25"/>
          <p:cNvGrpSpPr/>
          <p:nvPr/>
        </p:nvGrpSpPr>
        <p:grpSpPr>
          <a:xfrm>
            <a:off x="1327120" y="632786"/>
            <a:ext cx="7114629" cy="1908790"/>
            <a:chOff x="940645" y="517586"/>
            <a:chExt cx="7114629" cy="1908790"/>
          </a:xfrm>
        </p:grpSpPr>
        <p:pic>
          <p:nvPicPr>
            <p:cNvPr id="3" name="Picture 2"/>
            <p:cNvPicPr>
              <a:picLocks noChangeAspect="1"/>
            </p:cNvPicPr>
            <p:nvPr/>
          </p:nvPicPr>
          <p:blipFill>
            <a:blip r:embed="rId11"/>
            <a:stretch>
              <a:fillRect/>
            </a:stretch>
          </p:blipFill>
          <p:spPr>
            <a:xfrm>
              <a:off x="940645" y="632875"/>
              <a:ext cx="1911160" cy="1440000"/>
            </a:xfrm>
            <a:prstGeom prst="rect">
              <a:avLst/>
            </a:prstGeom>
          </p:spPr>
        </p:pic>
        <p:pic>
          <p:nvPicPr>
            <p:cNvPr id="5" name="Picture 4"/>
            <p:cNvPicPr>
              <a:picLocks noChangeAspect="1"/>
            </p:cNvPicPr>
            <p:nvPr/>
          </p:nvPicPr>
          <p:blipFill>
            <a:blip r:embed="rId12"/>
            <a:stretch>
              <a:fillRect/>
            </a:stretch>
          </p:blipFill>
          <p:spPr>
            <a:xfrm>
              <a:off x="3502837" y="632875"/>
              <a:ext cx="1911160" cy="1440000"/>
            </a:xfrm>
            <a:prstGeom prst="rect">
              <a:avLst/>
            </a:prstGeom>
          </p:spPr>
        </p:pic>
        <p:pic>
          <p:nvPicPr>
            <p:cNvPr id="6" name="Picture 5"/>
            <p:cNvPicPr>
              <a:picLocks noChangeAspect="1"/>
            </p:cNvPicPr>
            <p:nvPr/>
          </p:nvPicPr>
          <p:blipFill>
            <a:blip r:embed="rId13"/>
            <a:stretch>
              <a:fillRect/>
            </a:stretch>
          </p:blipFill>
          <p:spPr>
            <a:xfrm>
              <a:off x="5953006" y="632875"/>
              <a:ext cx="1911160" cy="1440000"/>
            </a:xfrm>
            <a:prstGeom prst="rect">
              <a:avLst/>
            </a:prstGeom>
          </p:spPr>
        </p:pic>
        <p:sp>
          <p:nvSpPr>
            <p:cNvPr id="62" name="TextBox 61"/>
            <p:cNvSpPr txBox="1"/>
            <p:nvPr/>
          </p:nvSpPr>
          <p:spPr>
            <a:xfrm>
              <a:off x="940646" y="2097744"/>
              <a:ext cx="1911160" cy="328632"/>
            </a:xfrm>
            <a:prstGeom prst="rect">
              <a:avLst/>
            </a:prstGeom>
            <a:noFill/>
          </p:spPr>
          <p:txBody>
            <a:bodyPr wrap="none" lIns="0" tIns="0" rIns="0" bIns="0" rtlCol="0">
              <a:noAutofit/>
            </a:bodyPr>
            <a:lstStyle/>
            <a:p>
              <a:pPr algn="ctr"/>
              <a:r>
                <a:rPr lang="en-CA" sz="1600" dirty="0">
                  <a:solidFill>
                    <a:srgbClr val="3333CC"/>
                  </a:solidFill>
                </a:rPr>
                <a:t>SCENE SETUP</a:t>
              </a:r>
            </a:p>
          </p:txBody>
        </p:sp>
        <p:sp>
          <p:nvSpPr>
            <p:cNvPr id="65" name="TextBox 64"/>
            <p:cNvSpPr txBox="1"/>
            <p:nvPr/>
          </p:nvSpPr>
          <p:spPr>
            <a:xfrm>
              <a:off x="3354220" y="2097744"/>
              <a:ext cx="2293377" cy="300195"/>
            </a:xfrm>
            <a:prstGeom prst="rect">
              <a:avLst/>
            </a:prstGeom>
            <a:noFill/>
          </p:spPr>
          <p:txBody>
            <a:bodyPr wrap="none" lIns="0" tIns="0" rIns="0" bIns="0" rtlCol="0">
              <a:noAutofit/>
            </a:bodyPr>
            <a:lstStyle/>
            <a:p>
              <a:pPr algn="ctr"/>
              <a:r>
                <a:rPr lang="en-CA" sz="1600" dirty="0">
                  <a:solidFill>
                    <a:srgbClr val="3333CC"/>
                  </a:solidFill>
                </a:rPr>
                <a:t>LOW EXPOSURE</a:t>
              </a:r>
            </a:p>
          </p:txBody>
        </p:sp>
        <p:sp>
          <p:nvSpPr>
            <p:cNvPr id="66" name="TextBox 65"/>
            <p:cNvSpPr txBox="1"/>
            <p:nvPr/>
          </p:nvSpPr>
          <p:spPr>
            <a:xfrm>
              <a:off x="5761897" y="2097744"/>
              <a:ext cx="2293377" cy="300195"/>
            </a:xfrm>
            <a:prstGeom prst="rect">
              <a:avLst/>
            </a:prstGeom>
            <a:noFill/>
          </p:spPr>
          <p:txBody>
            <a:bodyPr wrap="none" lIns="0" tIns="0" rIns="0" bIns="0" rtlCol="0">
              <a:noAutofit/>
            </a:bodyPr>
            <a:lstStyle/>
            <a:p>
              <a:pPr algn="ctr"/>
              <a:r>
                <a:rPr lang="en-CA" sz="1600" dirty="0">
                  <a:solidFill>
                    <a:srgbClr val="3333CC"/>
                  </a:solidFill>
                </a:rPr>
                <a:t>HIGH EXPOSURE</a:t>
              </a:r>
            </a:p>
          </p:txBody>
        </p:sp>
        <p:sp>
          <p:nvSpPr>
            <p:cNvPr id="19" name="TextBox 18"/>
            <p:cNvSpPr txBox="1"/>
            <p:nvPr/>
          </p:nvSpPr>
          <p:spPr>
            <a:xfrm rot="16200000">
              <a:off x="2426028" y="1193134"/>
              <a:ext cx="1697880" cy="346784"/>
            </a:xfrm>
            <a:prstGeom prst="rect">
              <a:avLst/>
            </a:prstGeom>
            <a:noFill/>
          </p:spPr>
          <p:txBody>
            <a:bodyPr wrap="square" rtlCol="0">
              <a:noAutofit/>
            </a:bodyPr>
            <a:lstStyle/>
            <a:p>
              <a:pPr algn="ctr"/>
              <a:r>
                <a:rPr lang="en-CA" dirty="0">
                  <a:solidFill>
                    <a:srgbClr val="3333CC"/>
                  </a:solidFill>
                </a:rPr>
                <a:t>LDR MODE</a:t>
              </a:r>
            </a:p>
          </p:txBody>
        </p:sp>
      </p:grpSp>
      <p:cxnSp>
        <p:nvCxnSpPr>
          <p:cNvPr id="13" name="Straight Connector 12"/>
          <p:cNvCxnSpPr/>
          <p:nvPr/>
        </p:nvCxnSpPr>
        <p:spPr bwMode="auto">
          <a:xfrm>
            <a:off x="285750" y="2558636"/>
            <a:ext cx="85439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81" name="Group 80">
            <a:extLst>
              <a:ext uri="{FF2B5EF4-FFF2-40B4-BE49-F238E27FC236}">
                <a16:creationId xmlns:a16="http://schemas.microsoft.com/office/drawing/2014/main" id="{003AA8C1-AC13-40DB-B304-0B09C6955AC4}"/>
              </a:ext>
            </a:extLst>
          </p:cNvPr>
          <p:cNvGrpSpPr/>
          <p:nvPr/>
        </p:nvGrpSpPr>
        <p:grpSpPr>
          <a:xfrm>
            <a:off x="3757894" y="4306658"/>
            <a:ext cx="2077637" cy="2211781"/>
            <a:chOff x="3757894" y="4306658"/>
            <a:chExt cx="2077637" cy="2211781"/>
          </a:xfrm>
        </p:grpSpPr>
        <p:sp>
          <p:nvSpPr>
            <p:cNvPr id="49" name="Rounded Rectangle 48"/>
            <p:cNvSpPr/>
            <p:nvPr/>
          </p:nvSpPr>
          <p:spPr>
            <a:xfrm>
              <a:off x="5171497" y="5055426"/>
              <a:ext cx="664034" cy="1463013"/>
            </a:xfrm>
            <a:prstGeom prst="roundRect">
              <a:avLst/>
            </a:prstGeom>
            <a:ln w="38100">
              <a:solidFill>
                <a:srgbClr val="0000FF"/>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sp>
          <p:nvSpPr>
            <p:cNvPr id="50" name="Rounded Rectangle 49"/>
            <p:cNvSpPr/>
            <p:nvPr/>
          </p:nvSpPr>
          <p:spPr>
            <a:xfrm>
              <a:off x="3757894" y="4306658"/>
              <a:ext cx="254894" cy="317467"/>
            </a:xfrm>
            <a:prstGeom prst="roundRect">
              <a:avLst/>
            </a:prstGeom>
            <a:ln w="38100">
              <a:solidFill>
                <a:srgbClr val="0000FF"/>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grpSp>
      <p:grpSp>
        <p:nvGrpSpPr>
          <p:cNvPr id="84" name="Group 83">
            <a:extLst>
              <a:ext uri="{FF2B5EF4-FFF2-40B4-BE49-F238E27FC236}">
                <a16:creationId xmlns:a16="http://schemas.microsoft.com/office/drawing/2014/main" id="{A396B8A3-6D51-40C5-8093-28DB6E84C020}"/>
              </a:ext>
            </a:extLst>
          </p:cNvPr>
          <p:cNvGrpSpPr/>
          <p:nvPr/>
        </p:nvGrpSpPr>
        <p:grpSpPr>
          <a:xfrm>
            <a:off x="5665755" y="2641581"/>
            <a:ext cx="3406348" cy="4263765"/>
            <a:chOff x="5665755" y="2641581"/>
            <a:chExt cx="3406348" cy="4263765"/>
          </a:xfrm>
        </p:grpSpPr>
        <p:pic>
          <p:nvPicPr>
            <p:cNvPr id="63" name="Picture 62"/>
            <p:cNvPicPr>
              <a:picLocks noChangeAspect="1"/>
            </p:cNvPicPr>
            <p:nvPr/>
          </p:nvPicPr>
          <p:blipFill>
            <a:blip r:embed="rId14"/>
            <a:stretch>
              <a:fillRect/>
            </a:stretch>
          </p:blipFill>
          <p:spPr>
            <a:xfrm>
              <a:off x="6307883" y="2641581"/>
              <a:ext cx="2098647" cy="1574837"/>
            </a:xfrm>
            <a:prstGeom prst="rect">
              <a:avLst/>
            </a:prstGeom>
          </p:spPr>
        </p:pic>
        <p:sp>
          <p:nvSpPr>
            <p:cNvPr id="25" name="TextBox 24"/>
            <p:cNvSpPr txBox="1"/>
            <p:nvPr/>
          </p:nvSpPr>
          <p:spPr>
            <a:xfrm>
              <a:off x="5665755" y="6511768"/>
              <a:ext cx="3406348" cy="393578"/>
            </a:xfrm>
            <a:prstGeom prst="rect">
              <a:avLst/>
            </a:prstGeom>
            <a:noFill/>
          </p:spPr>
          <p:txBody>
            <a:bodyPr wrap="square" rtlCol="0">
              <a:noAutofit/>
            </a:bodyPr>
            <a:lstStyle/>
            <a:p>
              <a:pPr algn="ctr"/>
              <a:r>
                <a:rPr lang="en-CA" sz="1600" dirty="0">
                  <a:solidFill>
                    <a:srgbClr val="3333CC"/>
                  </a:solidFill>
                </a:rPr>
                <a:t>BINARY WEIGHTED CODES</a:t>
              </a:r>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14585" y="4344875"/>
              <a:ext cx="2091946" cy="236481"/>
            </a:xfrm>
            <a:prstGeom prst="rect">
              <a:avLst/>
            </a:prstGeom>
          </p:spPr>
        </p:pic>
        <p:grpSp>
          <p:nvGrpSpPr>
            <p:cNvPr id="22" name="Group 21"/>
            <p:cNvGrpSpPr/>
            <p:nvPr/>
          </p:nvGrpSpPr>
          <p:grpSpPr>
            <a:xfrm>
              <a:off x="6319151" y="4655095"/>
              <a:ext cx="2108704" cy="130724"/>
              <a:chOff x="6551153" y="6179820"/>
              <a:chExt cx="2108704" cy="130724"/>
            </a:xfrm>
          </p:grpSpPr>
          <p:cxnSp>
            <p:nvCxnSpPr>
              <p:cNvPr id="42" name="Straight Arrow Connector 41"/>
              <p:cNvCxnSpPr/>
              <p:nvPr/>
            </p:nvCxnSpPr>
            <p:spPr bwMode="auto">
              <a:xfrm>
                <a:off x="6551153" y="6233160"/>
                <a:ext cx="210870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3" name="Rectangle 42"/>
              <p:cNvSpPr/>
              <p:nvPr/>
            </p:nvSpPr>
            <p:spPr>
              <a:xfrm>
                <a:off x="6906069" y="6179820"/>
                <a:ext cx="1392554" cy="130724"/>
              </a:xfrm>
              <a:prstGeom prst="rect">
                <a:avLst/>
              </a:prstGeom>
              <a:solidFill>
                <a:schemeClr val="bg1"/>
              </a:solidFill>
              <a:ln>
                <a:noFill/>
              </a:ln>
            </p:spPr>
            <p:txBody>
              <a:bodyPr wrap="none" rtlCol="0" anchor="ctr">
                <a:noAutofit/>
              </a:bodyPr>
              <a:lstStyle/>
              <a:p>
                <a:pPr algn="ctr"/>
                <a:r>
                  <a:rPr lang="en-CA" sz="1200" dirty="0">
                    <a:solidFill>
                      <a:srgbClr val="3333CC"/>
                    </a:solidFill>
                    <a:sym typeface="Wingdings" panose="05000000000000000000" pitchFamily="2" charset="2"/>
                  </a:rPr>
                  <a:t>EXPOSURE TIME</a:t>
                </a:r>
              </a:p>
            </p:txBody>
          </p:sp>
        </p:grpSp>
        <p:pic>
          <p:nvPicPr>
            <p:cNvPr id="64" name="Picture 63"/>
            <p:cNvPicPr>
              <a:picLocks noChangeAspect="1"/>
            </p:cNvPicPr>
            <p:nvPr/>
          </p:nvPicPr>
          <p:blipFill>
            <a:blip r:embed="rId16"/>
            <a:stretch>
              <a:fillRect/>
            </a:stretch>
          </p:blipFill>
          <p:spPr>
            <a:xfrm>
              <a:off x="6312294" y="4919091"/>
              <a:ext cx="2113271" cy="1585811"/>
            </a:xfrm>
            <a:prstGeom prst="rect">
              <a:avLst/>
            </a:prstGeom>
          </p:spPr>
        </p:pic>
      </p:grpSp>
      <p:grpSp>
        <p:nvGrpSpPr>
          <p:cNvPr id="82" name="Group 81">
            <a:extLst>
              <a:ext uri="{FF2B5EF4-FFF2-40B4-BE49-F238E27FC236}">
                <a16:creationId xmlns:a16="http://schemas.microsoft.com/office/drawing/2014/main" id="{A442E65C-3B0D-47F7-9FF9-AB721EF8C358}"/>
              </a:ext>
            </a:extLst>
          </p:cNvPr>
          <p:cNvGrpSpPr/>
          <p:nvPr/>
        </p:nvGrpSpPr>
        <p:grpSpPr>
          <a:xfrm>
            <a:off x="6274049" y="4279677"/>
            <a:ext cx="2166314" cy="2219178"/>
            <a:chOff x="6274049" y="4279677"/>
            <a:chExt cx="2166314" cy="2219178"/>
          </a:xfrm>
        </p:grpSpPr>
        <p:sp>
          <p:nvSpPr>
            <p:cNvPr id="77" name="Rounded Rectangle 76"/>
            <p:cNvSpPr/>
            <p:nvPr/>
          </p:nvSpPr>
          <p:spPr>
            <a:xfrm>
              <a:off x="6274049" y="4279677"/>
              <a:ext cx="2166314" cy="347369"/>
            </a:xfrm>
            <a:prstGeom prst="roundRect">
              <a:avLst/>
            </a:prstGeom>
            <a:ln w="38100">
              <a:solidFill>
                <a:srgbClr val="FF0000"/>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sp>
          <p:nvSpPr>
            <p:cNvPr id="76" name="Rounded Rectangle 75"/>
            <p:cNvSpPr/>
            <p:nvPr/>
          </p:nvSpPr>
          <p:spPr>
            <a:xfrm>
              <a:off x="6307883" y="5721085"/>
              <a:ext cx="1421641" cy="777770"/>
            </a:xfrm>
            <a:prstGeom prst="roundRect">
              <a:avLst/>
            </a:prstGeom>
            <a:ln w="38100">
              <a:solidFill>
                <a:srgbClr val="FF0000"/>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grpSp>
      <p:grpSp>
        <p:nvGrpSpPr>
          <p:cNvPr id="83" name="Group 82">
            <a:extLst>
              <a:ext uri="{FF2B5EF4-FFF2-40B4-BE49-F238E27FC236}">
                <a16:creationId xmlns:a16="http://schemas.microsoft.com/office/drawing/2014/main" id="{1CE21601-0A2B-4794-83F3-A4BC68CA3575}"/>
              </a:ext>
            </a:extLst>
          </p:cNvPr>
          <p:cNvGrpSpPr/>
          <p:nvPr/>
        </p:nvGrpSpPr>
        <p:grpSpPr>
          <a:xfrm>
            <a:off x="6280474" y="4303589"/>
            <a:ext cx="2125797" cy="2208686"/>
            <a:chOff x="6280474" y="4303589"/>
            <a:chExt cx="2125797" cy="2208686"/>
          </a:xfrm>
        </p:grpSpPr>
        <p:sp>
          <p:nvSpPr>
            <p:cNvPr id="79" name="Rounded Rectangle 78"/>
            <p:cNvSpPr/>
            <p:nvPr/>
          </p:nvSpPr>
          <p:spPr>
            <a:xfrm>
              <a:off x="7742237" y="5049262"/>
              <a:ext cx="664034" cy="1463013"/>
            </a:xfrm>
            <a:prstGeom prst="roundRect">
              <a:avLst/>
            </a:prstGeom>
            <a:ln w="38100">
              <a:solidFill>
                <a:srgbClr val="0000FF"/>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sp>
          <p:nvSpPr>
            <p:cNvPr id="80" name="Rounded Rectangle 79"/>
            <p:cNvSpPr/>
            <p:nvPr/>
          </p:nvSpPr>
          <p:spPr>
            <a:xfrm>
              <a:off x="6280474" y="4303589"/>
              <a:ext cx="254894" cy="317467"/>
            </a:xfrm>
            <a:prstGeom prst="roundRect">
              <a:avLst/>
            </a:prstGeom>
            <a:ln w="38100">
              <a:solidFill>
                <a:srgbClr val="0000FF"/>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grpSp>
      <p:grpSp>
        <p:nvGrpSpPr>
          <p:cNvPr id="73" name="Group 72">
            <a:extLst>
              <a:ext uri="{FF2B5EF4-FFF2-40B4-BE49-F238E27FC236}">
                <a16:creationId xmlns:a16="http://schemas.microsoft.com/office/drawing/2014/main" id="{4150E760-FA4D-4F68-8ADD-42EC0420AEA5}"/>
              </a:ext>
            </a:extLst>
          </p:cNvPr>
          <p:cNvGrpSpPr/>
          <p:nvPr/>
        </p:nvGrpSpPr>
        <p:grpSpPr>
          <a:xfrm>
            <a:off x="216304" y="2570351"/>
            <a:ext cx="5785432" cy="4399988"/>
            <a:chOff x="216304" y="2570351"/>
            <a:chExt cx="5785432" cy="4399988"/>
          </a:xfrm>
        </p:grpSpPr>
        <p:sp>
          <p:nvSpPr>
            <p:cNvPr id="10" name="TextBox 9"/>
            <p:cNvSpPr txBox="1"/>
            <p:nvPr/>
          </p:nvSpPr>
          <p:spPr>
            <a:xfrm>
              <a:off x="1052999" y="6524400"/>
              <a:ext cx="4948737" cy="395056"/>
            </a:xfrm>
            <a:prstGeom prst="rect">
              <a:avLst/>
            </a:prstGeom>
            <a:noFill/>
          </p:spPr>
          <p:txBody>
            <a:bodyPr wrap="square" rtlCol="0">
              <a:noAutofit/>
            </a:bodyPr>
            <a:lstStyle/>
            <a:p>
              <a:pPr algn="ctr"/>
              <a:r>
                <a:rPr lang="en-CA" sz="1600" dirty="0">
                  <a:solidFill>
                    <a:srgbClr val="3333CC"/>
                  </a:solidFill>
                </a:rPr>
                <a:t>UNARY WEIGHTED CODES</a:t>
              </a:r>
            </a:p>
          </p:txBody>
        </p:sp>
        <p:sp>
          <p:nvSpPr>
            <p:cNvPr id="30" name="TextBox 29"/>
            <p:cNvSpPr txBox="1"/>
            <p:nvPr/>
          </p:nvSpPr>
          <p:spPr>
            <a:xfrm rot="16200000">
              <a:off x="-459244" y="4407964"/>
              <a:ext cx="1697880" cy="346784"/>
            </a:xfrm>
            <a:prstGeom prst="rect">
              <a:avLst/>
            </a:prstGeom>
            <a:noFill/>
          </p:spPr>
          <p:txBody>
            <a:bodyPr wrap="square" rtlCol="0">
              <a:noAutofit/>
            </a:bodyPr>
            <a:lstStyle/>
            <a:p>
              <a:pPr algn="ctr"/>
              <a:r>
                <a:rPr lang="en-CA" sz="2000" dirty="0">
                  <a:solidFill>
                    <a:srgbClr val="3333CC"/>
                  </a:solidFill>
                </a:rPr>
                <a:t>HDR MODE</a:t>
              </a:r>
            </a:p>
          </p:txBody>
        </p:sp>
        <p:sp>
          <p:nvSpPr>
            <p:cNvPr id="32" name="TextBox 31"/>
            <p:cNvSpPr txBox="1"/>
            <p:nvPr/>
          </p:nvSpPr>
          <p:spPr>
            <a:xfrm rot="16200000">
              <a:off x="-268980" y="5554779"/>
              <a:ext cx="2379145" cy="451975"/>
            </a:xfrm>
            <a:prstGeom prst="rect">
              <a:avLst/>
            </a:prstGeom>
            <a:noFill/>
          </p:spPr>
          <p:txBody>
            <a:bodyPr wrap="square" rtlCol="0">
              <a:noAutofit/>
            </a:bodyPr>
            <a:lstStyle/>
            <a:p>
              <a:pPr algn="ctr"/>
              <a:r>
                <a:rPr lang="en-US" altLang="zh-CN" sz="1400" dirty="0">
                  <a:solidFill>
                    <a:srgbClr val="3333CC"/>
                  </a:solidFill>
                </a:rPr>
                <a:t>RECONSTRCUTED </a:t>
              </a:r>
              <a:r>
                <a:rPr lang="en-CA" sz="1400" dirty="0">
                  <a:solidFill>
                    <a:srgbClr val="3333CC"/>
                  </a:solidFill>
                </a:rPr>
                <a:t>OUTPUT</a:t>
              </a:r>
            </a:p>
          </p:txBody>
        </p:sp>
        <p:sp>
          <p:nvSpPr>
            <p:cNvPr id="33" name="TextBox 32"/>
            <p:cNvSpPr txBox="1"/>
            <p:nvPr/>
          </p:nvSpPr>
          <p:spPr>
            <a:xfrm rot="16200000">
              <a:off x="-243755" y="3515855"/>
              <a:ext cx="2379145" cy="488137"/>
            </a:xfrm>
            <a:prstGeom prst="rect">
              <a:avLst/>
            </a:prstGeom>
            <a:noFill/>
          </p:spPr>
          <p:txBody>
            <a:bodyPr wrap="square" rtlCol="0">
              <a:noAutofit/>
            </a:bodyPr>
            <a:lstStyle/>
            <a:p>
              <a:pPr algn="ctr"/>
              <a:r>
                <a:rPr lang="en-CA" sz="1400" dirty="0">
                  <a:solidFill>
                    <a:srgbClr val="3333CC"/>
                  </a:solidFill>
                </a:rPr>
                <a:t>PER-PIXEL </a:t>
              </a:r>
            </a:p>
            <a:p>
              <a:pPr algn="ctr"/>
              <a:r>
                <a:rPr lang="en-CA" sz="1400" dirty="0">
                  <a:solidFill>
                    <a:srgbClr val="3333CC"/>
                  </a:solidFill>
                </a:rPr>
                <a:t>EXPOSURE CODES</a:t>
              </a:r>
            </a:p>
          </p:txBody>
        </p:sp>
        <p:pic>
          <p:nvPicPr>
            <p:cNvPr id="68" name="Picture 67"/>
            <p:cNvPicPr>
              <a:picLocks noChangeAspect="1"/>
            </p:cNvPicPr>
            <p:nvPr/>
          </p:nvPicPr>
          <p:blipFill>
            <a:blip r:embed="rId17"/>
            <a:stretch>
              <a:fillRect/>
            </a:stretch>
          </p:blipFill>
          <p:spPr>
            <a:xfrm>
              <a:off x="1230998" y="2646558"/>
              <a:ext cx="2096337" cy="1580571"/>
            </a:xfrm>
            <a:prstGeom prst="rect">
              <a:avLst/>
            </a:prstGeom>
          </p:spPr>
        </p:pic>
        <p:pic>
          <p:nvPicPr>
            <p:cNvPr id="67" name="Picture 66"/>
            <p:cNvPicPr>
              <a:picLocks noChangeAspect="1"/>
            </p:cNvPicPr>
            <p:nvPr/>
          </p:nvPicPr>
          <p:blipFill>
            <a:blip r:embed="rId18"/>
            <a:stretch>
              <a:fillRect/>
            </a:stretch>
          </p:blipFill>
          <p:spPr>
            <a:xfrm>
              <a:off x="1231494" y="4943947"/>
              <a:ext cx="2096337" cy="1573105"/>
            </a:xfrm>
            <a:prstGeom prst="rect">
              <a:avLst/>
            </a:prstGeom>
          </p:spPr>
        </p:pic>
        <p:grpSp>
          <p:nvGrpSpPr>
            <p:cNvPr id="21" name="Group 20">
              <a:extLst>
                <a:ext uri="{FF2B5EF4-FFF2-40B4-BE49-F238E27FC236}">
                  <a16:creationId xmlns:a16="http://schemas.microsoft.com/office/drawing/2014/main" id="{1D91D2CD-4CEF-444F-BB4D-8382151C8716}"/>
                </a:ext>
              </a:extLst>
            </p:cNvPr>
            <p:cNvGrpSpPr/>
            <p:nvPr/>
          </p:nvGrpSpPr>
          <p:grpSpPr>
            <a:xfrm>
              <a:off x="1250920" y="4334303"/>
              <a:ext cx="2083078" cy="233088"/>
              <a:chOff x="1241660" y="6388895"/>
              <a:chExt cx="2083078" cy="233088"/>
            </a:xfrm>
          </p:grpSpPr>
          <p:sp>
            <p:nvSpPr>
              <p:cNvPr id="20" name="Rectangle 19">
                <a:extLst>
                  <a:ext uri="{FF2B5EF4-FFF2-40B4-BE49-F238E27FC236}">
                    <a16:creationId xmlns:a16="http://schemas.microsoft.com/office/drawing/2014/main" id="{71EE2E8A-B740-4FAC-A0CE-55380D72537A}"/>
                  </a:ext>
                </a:extLst>
              </p:cNvPr>
              <p:cNvSpPr/>
              <p:nvPr/>
            </p:nvSpPr>
            <p:spPr>
              <a:xfrm>
                <a:off x="1241660" y="6388897"/>
                <a:ext cx="520638" cy="232699"/>
              </a:xfrm>
              <a:prstGeom prst="rect">
                <a:avLst/>
              </a:prstGeom>
              <a:solidFill>
                <a:srgbClr val="3F3F3F"/>
              </a:solidFill>
              <a:ln w="6350">
                <a:solidFill>
                  <a:schemeClr val="tx1"/>
                </a:solidFill>
              </a:ln>
            </p:spPr>
            <p:txBody>
              <a:bodyPr wrap="none" rtlCol="0" anchor="ctr">
                <a:noAutofit/>
              </a:bodyPr>
              <a:lstStyle/>
              <a:p>
                <a:pPr algn="ctr"/>
                <a:endParaRPr lang="en-US" sz="3200" b="1" dirty="0">
                  <a:solidFill>
                    <a:srgbClr val="00B050"/>
                  </a:solidFill>
                  <a:sym typeface="Wingdings" panose="05000000000000000000" pitchFamily="2" charset="2"/>
                </a:endParaRPr>
              </a:p>
            </p:txBody>
          </p:sp>
          <p:sp>
            <p:nvSpPr>
              <p:cNvPr id="60" name="Rectangle 59">
                <a:extLst>
                  <a:ext uri="{FF2B5EF4-FFF2-40B4-BE49-F238E27FC236}">
                    <a16:creationId xmlns:a16="http://schemas.microsoft.com/office/drawing/2014/main" id="{315C48B7-A2A1-4167-86CE-D3B593B1B2A3}"/>
                  </a:ext>
                </a:extLst>
              </p:cNvPr>
              <p:cNvSpPr/>
              <p:nvPr/>
            </p:nvSpPr>
            <p:spPr>
              <a:xfrm>
                <a:off x="1762298" y="6388896"/>
                <a:ext cx="520638" cy="232699"/>
              </a:xfrm>
              <a:prstGeom prst="rect">
                <a:avLst/>
              </a:prstGeom>
              <a:solidFill>
                <a:srgbClr val="7F7F7F"/>
              </a:solidFill>
              <a:ln w="6350">
                <a:solidFill>
                  <a:schemeClr val="tx1"/>
                </a:solidFill>
              </a:ln>
            </p:spPr>
            <p:txBody>
              <a:bodyPr wrap="none" rtlCol="0" anchor="ctr">
                <a:noAutofit/>
              </a:bodyPr>
              <a:lstStyle/>
              <a:p>
                <a:pPr algn="ctr"/>
                <a:endParaRPr lang="en-US" sz="3200" b="1" dirty="0">
                  <a:solidFill>
                    <a:srgbClr val="00B050"/>
                  </a:solidFill>
                  <a:sym typeface="Wingdings" panose="05000000000000000000" pitchFamily="2" charset="2"/>
                </a:endParaRPr>
              </a:p>
            </p:txBody>
          </p:sp>
          <p:sp>
            <p:nvSpPr>
              <p:cNvPr id="61" name="Rectangle 60">
                <a:extLst>
                  <a:ext uri="{FF2B5EF4-FFF2-40B4-BE49-F238E27FC236}">
                    <a16:creationId xmlns:a16="http://schemas.microsoft.com/office/drawing/2014/main" id="{0EA03F97-6DFF-44E3-B903-6E478F4710D7}"/>
                  </a:ext>
                </a:extLst>
              </p:cNvPr>
              <p:cNvSpPr/>
              <p:nvPr/>
            </p:nvSpPr>
            <p:spPr>
              <a:xfrm>
                <a:off x="2282976" y="6388895"/>
                <a:ext cx="520638" cy="232699"/>
              </a:xfrm>
              <a:prstGeom prst="rect">
                <a:avLst/>
              </a:prstGeom>
              <a:solidFill>
                <a:srgbClr val="BFBFBF"/>
              </a:solidFill>
              <a:ln w="6350">
                <a:solidFill>
                  <a:schemeClr val="tx1"/>
                </a:solidFill>
              </a:ln>
            </p:spPr>
            <p:txBody>
              <a:bodyPr wrap="none" rtlCol="0" anchor="ctr">
                <a:noAutofit/>
              </a:bodyPr>
              <a:lstStyle/>
              <a:p>
                <a:pPr algn="ctr"/>
                <a:endParaRPr lang="en-US" sz="3200" b="1" dirty="0">
                  <a:solidFill>
                    <a:srgbClr val="00B050"/>
                  </a:solidFill>
                  <a:sym typeface="Wingdings" panose="05000000000000000000" pitchFamily="2" charset="2"/>
                </a:endParaRPr>
              </a:p>
            </p:txBody>
          </p:sp>
          <p:sp>
            <p:nvSpPr>
              <p:cNvPr id="71" name="Rectangle 70">
                <a:extLst>
                  <a:ext uri="{FF2B5EF4-FFF2-40B4-BE49-F238E27FC236}">
                    <a16:creationId xmlns:a16="http://schemas.microsoft.com/office/drawing/2014/main" id="{406B2E8E-AB3A-46A4-B66E-7DCB8F8364BC}"/>
                  </a:ext>
                </a:extLst>
              </p:cNvPr>
              <p:cNvSpPr/>
              <p:nvPr/>
            </p:nvSpPr>
            <p:spPr>
              <a:xfrm>
                <a:off x="2804100" y="6389284"/>
                <a:ext cx="520638" cy="232699"/>
              </a:xfrm>
              <a:prstGeom prst="rect">
                <a:avLst/>
              </a:prstGeom>
              <a:ln w="6350">
                <a:solidFill>
                  <a:schemeClr val="tx1"/>
                </a:solidFill>
              </a:ln>
            </p:spPr>
            <p:txBody>
              <a:bodyPr wrap="none" rtlCol="0" anchor="ctr">
                <a:noAutofit/>
              </a:bodyPr>
              <a:lstStyle/>
              <a:p>
                <a:pPr algn="ctr"/>
                <a:endParaRPr lang="en-US" sz="3200" b="1" dirty="0">
                  <a:solidFill>
                    <a:srgbClr val="00B050"/>
                  </a:solidFill>
                  <a:sym typeface="Wingdings" panose="05000000000000000000" pitchFamily="2" charset="2"/>
                </a:endParaRPr>
              </a:p>
            </p:txBody>
          </p:sp>
        </p:grpSp>
        <p:grpSp>
          <p:nvGrpSpPr>
            <p:cNvPr id="23" name="Group 22"/>
            <p:cNvGrpSpPr/>
            <p:nvPr/>
          </p:nvGrpSpPr>
          <p:grpSpPr>
            <a:xfrm>
              <a:off x="1250920" y="4658470"/>
              <a:ext cx="2083078" cy="130724"/>
              <a:chOff x="1230997" y="6233160"/>
              <a:chExt cx="2108704" cy="130724"/>
            </a:xfrm>
          </p:grpSpPr>
          <p:cxnSp>
            <p:nvCxnSpPr>
              <p:cNvPr id="16" name="Straight Arrow Connector 15"/>
              <p:cNvCxnSpPr/>
              <p:nvPr/>
            </p:nvCxnSpPr>
            <p:spPr bwMode="auto">
              <a:xfrm>
                <a:off x="1230997" y="6286500"/>
                <a:ext cx="210870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Rectangle 16"/>
              <p:cNvSpPr/>
              <p:nvPr/>
            </p:nvSpPr>
            <p:spPr>
              <a:xfrm>
                <a:off x="1585913" y="6233160"/>
                <a:ext cx="1392554" cy="130724"/>
              </a:xfrm>
              <a:prstGeom prst="rect">
                <a:avLst/>
              </a:prstGeom>
              <a:solidFill>
                <a:schemeClr val="bg1"/>
              </a:solidFill>
              <a:ln>
                <a:noFill/>
              </a:ln>
            </p:spPr>
            <p:txBody>
              <a:bodyPr wrap="none" rtlCol="0" anchor="ctr">
                <a:noAutofit/>
              </a:bodyPr>
              <a:lstStyle/>
              <a:p>
                <a:pPr algn="ctr"/>
                <a:r>
                  <a:rPr lang="en-CA" sz="1200" dirty="0">
                    <a:solidFill>
                      <a:srgbClr val="3333CC"/>
                    </a:solidFill>
                    <a:sym typeface="Wingdings" panose="05000000000000000000" pitchFamily="2" charset="2"/>
                  </a:rPr>
                  <a:t>EXPOSURE TIME</a:t>
                </a:r>
              </a:p>
            </p:txBody>
          </p:sp>
        </p:grpSp>
      </p:grpSp>
      <p:grpSp>
        <p:nvGrpSpPr>
          <p:cNvPr id="59" name="Group 58">
            <a:extLst>
              <a:ext uri="{FF2B5EF4-FFF2-40B4-BE49-F238E27FC236}">
                <a16:creationId xmlns:a16="http://schemas.microsoft.com/office/drawing/2014/main" id="{486F51F0-DBA6-4174-80CE-2A59E7E66719}"/>
              </a:ext>
            </a:extLst>
          </p:cNvPr>
          <p:cNvGrpSpPr/>
          <p:nvPr/>
        </p:nvGrpSpPr>
        <p:grpSpPr>
          <a:xfrm>
            <a:off x="1205536" y="4287058"/>
            <a:ext cx="2166314" cy="2225217"/>
            <a:chOff x="1205536" y="4287058"/>
            <a:chExt cx="2166314" cy="2225217"/>
          </a:xfrm>
        </p:grpSpPr>
        <p:sp>
          <p:nvSpPr>
            <p:cNvPr id="24" name="Rounded Rectangle 23"/>
            <p:cNvSpPr/>
            <p:nvPr/>
          </p:nvSpPr>
          <p:spPr>
            <a:xfrm>
              <a:off x="1242156" y="5734505"/>
              <a:ext cx="1421641" cy="777770"/>
            </a:xfrm>
            <a:prstGeom prst="roundRect">
              <a:avLst/>
            </a:prstGeom>
            <a:ln w="38100">
              <a:solidFill>
                <a:srgbClr val="FF0000"/>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sp>
          <p:nvSpPr>
            <p:cNvPr id="48" name="Rounded Rectangle 47"/>
            <p:cNvSpPr/>
            <p:nvPr/>
          </p:nvSpPr>
          <p:spPr>
            <a:xfrm>
              <a:off x="1205536" y="4287058"/>
              <a:ext cx="2166314" cy="347369"/>
            </a:xfrm>
            <a:prstGeom prst="roundRect">
              <a:avLst/>
            </a:prstGeom>
            <a:ln w="38100">
              <a:solidFill>
                <a:srgbClr val="FF0000"/>
              </a:solidFill>
            </a:ln>
          </p:spPr>
          <p:txBody>
            <a:bodyPr wrap="none" rtlCol="0" anchor="ctr">
              <a:noAutofit/>
            </a:bodyPr>
            <a:lstStyle/>
            <a:p>
              <a:pPr algn="ctr"/>
              <a:endParaRPr lang="en-CA" sz="3200" b="1" dirty="0">
                <a:solidFill>
                  <a:srgbClr val="00B050"/>
                </a:solidFill>
                <a:sym typeface="Wingdings" panose="05000000000000000000" pitchFamily="2" charset="2"/>
              </a:endParaRPr>
            </a:p>
          </p:txBody>
        </p:sp>
      </p:grpSp>
      <p:cxnSp>
        <p:nvCxnSpPr>
          <p:cNvPr id="72" name="Straight Connector 71">
            <a:extLst>
              <a:ext uri="{FF2B5EF4-FFF2-40B4-BE49-F238E27FC236}">
                <a16:creationId xmlns:a16="http://schemas.microsoft.com/office/drawing/2014/main" id="{B5B2F5EF-7C3A-490F-8B08-6B6DBB03DB7D}"/>
              </a:ext>
            </a:extLst>
          </p:cNvPr>
          <p:cNvCxnSpPr>
            <a:cxnSpLocks/>
          </p:cNvCxnSpPr>
          <p:nvPr/>
        </p:nvCxnSpPr>
        <p:spPr bwMode="auto">
          <a:xfrm flipV="1">
            <a:off x="3395182" y="723073"/>
            <a:ext cx="0" cy="1827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408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6"/>
</p:tagLst>
</file>

<file path=ppt/tags/tag2.xml><?xml version="1.0" encoding="utf-8"?>
<p:tagLst xmlns:a="http://schemas.openxmlformats.org/drawingml/2006/main" xmlns:r="http://schemas.openxmlformats.org/officeDocument/2006/relationships" xmlns:p="http://schemas.openxmlformats.org/presentationml/2006/main">
  <p:tag name="TIMING" val="|37.4|13.2|43.4"/>
</p:tagLst>
</file>

<file path=ppt/tags/tag3.xml><?xml version="1.0" encoding="utf-8"?>
<p:tagLst xmlns:a="http://schemas.openxmlformats.org/drawingml/2006/main" xmlns:r="http://schemas.openxmlformats.org/officeDocument/2006/relationships" xmlns:p="http://schemas.openxmlformats.org/presentationml/2006/main">
  <p:tag name="TIMING" val="|6.3|5.5|3.7|2.3|3.4|3.9|2.1|1.1|17|0.9|11.5"/>
</p:tagLst>
</file>

<file path=ppt/tags/tag4.xml><?xml version="1.0" encoding="utf-8"?>
<p:tagLst xmlns:a="http://schemas.openxmlformats.org/drawingml/2006/main" xmlns:r="http://schemas.openxmlformats.org/officeDocument/2006/relationships" xmlns:p="http://schemas.openxmlformats.org/presentationml/2006/main">
  <p:tag name="TIMING" val="|13|16.8|1.6|8|3.4|5.8|4.9"/>
</p:tagLst>
</file>

<file path=ppt/theme/theme1.xml><?xml version="1.0" encoding="utf-8"?>
<a:theme xmlns:a="http://schemas.openxmlformats.org/drawingml/2006/main" name="2_Default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wrap="none" rtlCol="0" anchor="ctr">
        <a:noAutofit/>
      </a:bodyPr>
      <a:lstStyle>
        <a:defPPr algn="ctr">
          <a:defRPr sz="3200" b="1" dirty="0">
            <a:solidFill>
              <a:srgbClr val="00B050"/>
            </a:solidFill>
            <a:sym typeface="Wingdings" panose="05000000000000000000" pitchFamily="2"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txDef>
      <a:spPr>
        <a:noFill/>
      </a:spPr>
      <a:bodyPr wrap="square" rtlCol="0">
        <a:noAutofit/>
      </a:bodyPr>
      <a:lstStyle>
        <a:defPPr>
          <a:defRPr dirty="0" err="1" smtClean="0">
            <a:solidFill>
              <a:srgbClr val="3333CC"/>
            </a:solidFill>
          </a:defRPr>
        </a:defPPr>
      </a:lstStyle>
    </a:tx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11784</TotalTime>
  <Words>1089</Words>
  <Application>Microsoft Office PowerPoint</Application>
  <PresentationFormat>On-screen Show (4:3)</PresentationFormat>
  <Paragraphs>136</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2_Default Design</vt:lpstr>
      <vt:lpstr>PowerPoint Presentation</vt:lpstr>
      <vt:lpstr>Single-frame HDR Imaging</vt:lpstr>
      <vt:lpstr>Per-pixel Coded Exposure</vt:lpstr>
      <vt:lpstr>Dynamic Per-Pixel Code Generation</vt:lpstr>
      <vt:lpstr>HDR vs LDR Experimental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Meeting</dc:title>
  <dc:creator>RaulGool</dc:creator>
  <cp:lastModifiedBy>UofT Sensors  Team</cp:lastModifiedBy>
  <cp:revision>597</cp:revision>
  <cp:lastPrinted>2014-09-04T14:53:57Z</cp:lastPrinted>
  <dcterms:created xsi:type="dcterms:W3CDTF">2014-08-25T19:45:11Z</dcterms:created>
  <dcterms:modified xsi:type="dcterms:W3CDTF">2019-06-24T16:54:58Z</dcterms:modified>
</cp:coreProperties>
</file>